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3" r:id="rId8"/>
    <p:sldId id="262" r:id="rId9"/>
    <p:sldId id="264" r:id="rId10"/>
    <p:sldId id="265" r:id="rId11"/>
    <p:sldId id="266" r:id="rId12"/>
  </p:sldIdLst>
  <p:sldSz cx="9144000" cy="5143500" type="screen16x9"/>
  <p:notesSz cx="6858000" cy="9144000"/>
  <p:embeddedFontLst>
    <p:embeddedFont>
      <p:font typeface="Helvetica Neue" panose="020B0604020202020204" charset="0"/>
      <p:regular r:id="rId14"/>
      <p:bold r:id="rId15"/>
      <p:italic r:id="rId16"/>
      <p:boldItalic r:id="rId17"/>
    </p:embeddedFont>
    <p:embeddedFont>
      <p:font typeface="Lexend" panose="020B0604020202020204" charset="0"/>
      <p:regular r:id="rId18"/>
      <p:bold r:id="rId19"/>
    </p:embeddedFont>
    <p:embeddedFont>
      <p:font typeface="Maven Pro" panose="020B0604020202020204" charset="0"/>
      <p:regular r:id="rId20"/>
      <p:bold r:id="rId21"/>
    </p:embeddedFont>
    <p:embeddedFont>
      <p:font typeface="Nunito" pitchFamily="2" charset="0"/>
      <p:regular r:id="rId22"/>
      <p:bold r:id="rId23"/>
      <p:italic r:id="rId24"/>
      <p:boldItalic r:id="rId25"/>
    </p:embeddedFont>
    <p:embeddedFont>
      <p:font typeface="Verdana" panose="020B060403050404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650A788-391C-4034-860E-31A602CD006E}">
  <a:tblStyle styleId="{2650A788-391C-4034-860E-31A602CD00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520" y="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272ebcdbcdf_0_1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272ebcdbcdf_0_1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273149a5997_2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273149a599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73149a5997_2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73149a5997_2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272ebcdbcdf_0_11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272ebcdbcdf_0_1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273149a5997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273149a599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73149a5997_2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73149a5997_2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273149a5997_2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273149a5997_2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73149a5997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273149a5997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73149a5997_3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73149a5997_3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90000"/>
              </a:lnSpc>
              <a:spcBef>
                <a:spcPts val="60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Plotting the Data: This code plots the top 5 features identified and pairs them together. This visualization helps in checking which pairs have clusters that are perfectly separable. This helps identify relationships and patterns in the data.</a:t>
            </a:r>
            <a:endParaRPr sz="1200">
              <a:solidFill>
                <a:schemeClr val="dk1"/>
              </a:solidFill>
              <a:latin typeface="Helvetica Neue"/>
              <a:ea typeface="Helvetica Neue"/>
              <a:cs typeface="Helvetica Neue"/>
              <a:sym typeface="Helvetica Neue"/>
            </a:endParaRPr>
          </a:p>
          <a:p>
            <a:pPr marL="457200" lvl="0" indent="-304800" algn="l" rtl="0">
              <a:lnSpc>
                <a:spcPct val="9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Key Pairs: Total Income stands out as particularly informative when paired with other features, displaying a clear and noticeable relationship. This validates what is in the actual world where income is a key component of Credit Worthiness.</a:t>
            </a:r>
            <a:endParaRPr sz="1200">
              <a:solidFill>
                <a:schemeClr val="dk1"/>
              </a:solidFill>
              <a:latin typeface="Helvetica Neue"/>
              <a:ea typeface="Helvetica Neue"/>
              <a:cs typeface="Helvetica Neue"/>
              <a:sym typeface="Helvetica Neue"/>
            </a:endParaRPr>
          </a:p>
          <a:p>
            <a:pPr marL="457200" lvl="0" indent="-304800" algn="l" rtl="0">
              <a:lnSpc>
                <a:spcPct val="9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Analysis: Total Income seems to be the driver in prediction.</a:t>
            </a:r>
            <a:endParaRPr sz="1200">
              <a:solidFill>
                <a:schemeClr val="dk1"/>
              </a:solidFill>
              <a:latin typeface="Helvetica Neue"/>
              <a:ea typeface="Helvetica Neue"/>
              <a:cs typeface="Helvetica Neue"/>
              <a:sym typeface="Helvetica Neue"/>
            </a:endParaRPr>
          </a:p>
          <a:p>
            <a:pPr marL="457200" lvl="0" indent="-304800" algn="l" rtl="0">
              <a:lnSpc>
                <a:spcPct val="90000"/>
              </a:lnSpc>
              <a:spcBef>
                <a:spcPts val="0"/>
              </a:spcBef>
              <a:spcAft>
                <a:spcPts val="0"/>
              </a:spcAft>
              <a:buClr>
                <a:schemeClr val="dk1"/>
              </a:buClr>
              <a:buSzPts val="1200"/>
              <a:buFont typeface="Helvetica Neue"/>
              <a:buChar char="●"/>
            </a:pPr>
            <a:r>
              <a:rPr lang="en-GB" sz="1200">
                <a:solidFill>
                  <a:schemeClr val="dk1"/>
                </a:solidFill>
                <a:latin typeface="Helvetica Neue"/>
                <a:ea typeface="Helvetica Neue"/>
                <a:cs typeface="Helvetica Neue"/>
                <a:sym typeface="Helvetica Neue"/>
              </a:rPr>
              <a:t>Accuracy: The unusually high accuracy score of 1 obtained by the KNN model can be attributed to the synthetic nature of the data. Synthetic data is often clean and properly categorized, making it easier for the model to predict outcomes accurately. While this high accuracy is encouraging, it's important to acknowledge that real-world data may present greater challenges and variability.</a:t>
            </a:r>
            <a:endParaRPr sz="12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solidFill>
                <a:schemeClr val="dk1"/>
              </a:solidFill>
            </a:endParaRPr>
          </a:p>
        </p:txBody>
      </p:sp>
    </p:spTree>
    <p:extLst>
      <p:ext uri="{BB962C8B-B14F-4D97-AF65-F5344CB8AC3E}">
        <p14:creationId xmlns:p14="http://schemas.microsoft.com/office/powerpoint/2010/main" val="2812642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273149a5997_2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1" name="Google Shape;331;g273149a5997_2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273149a5997_2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273149a5997_2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0.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0.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10.xml"/><Relationship Id="rId5" Type="http://schemas.openxmlformats.org/officeDocument/2006/relationships/image" Target="../media/image10.png"/><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824000" y="1107953"/>
            <a:ext cx="4255500" cy="2338500"/>
          </a:xfrm>
          <a:prstGeom prst="rect">
            <a:avLst/>
          </a:prstGeom>
        </p:spPr>
        <p:txBody>
          <a:bodyPr spcFirstLastPara="1" wrap="square" lIns="91425" tIns="91425" rIns="91425" bIns="91425" anchor="ctr" anchorCtr="0">
            <a:normAutofit/>
          </a:bodyPr>
          <a:lstStyle/>
          <a:p>
            <a:pPr marL="0" lvl="0" indent="0" algn="ctr" rtl="0">
              <a:lnSpc>
                <a:spcPct val="190000"/>
              </a:lnSpc>
              <a:spcBef>
                <a:spcPts val="0"/>
              </a:spcBef>
              <a:spcAft>
                <a:spcPts val="0"/>
              </a:spcAft>
              <a:buNone/>
            </a:pPr>
            <a:r>
              <a:rPr lang="en-GB" sz="3500">
                <a:latin typeface="Lexend"/>
                <a:ea typeface="Lexend"/>
                <a:cs typeface="Lexend"/>
                <a:sym typeface="Lexend"/>
              </a:rPr>
              <a:t>Are You Creditworthy?</a:t>
            </a:r>
            <a:endParaRPr>
              <a:latin typeface="Lexend"/>
              <a:ea typeface="Lexend"/>
              <a:cs typeface="Lexend"/>
              <a:sym typeface="Lexend"/>
            </a:endParaRPr>
          </a:p>
        </p:txBody>
      </p:sp>
      <p:sp>
        <p:nvSpPr>
          <p:cNvPr id="278" name="Google Shape;278;p13"/>
          <p:cNvSpPr txBox="1">
            <a:spLocks noGrp="1"/>
          </p:cNvSpPr>
          <p:nvPr>
            <p:ph type="subTitle" idx="1"/>
          </p:nvPr>
        </p:nvSpPr>
        <p:spPr>
          <a:xfrm>
            <a:off x="824000" y="3596300"/>
            <a:ext cx="4255500" cy="14748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Clr>
                <a:schemeClr val="dk1"/>
              </a:buClr>
              <a:buSzPts val="1100"/>
              <a:buFont typeface="Arial"/>
              <a:buNone/>
            </a:pPr>
            <a:r>
              <a:rPr lang="en-GB" sz="1000" b="1" u="sng">
                <a:latin typeface="Lexend"/>
                <a:ea typeface="Lexend"/>
                <a:cs typeface="Lexend"/>
                <a:sym typeface="Lexend"/>
              </a:rPr>
              <a:t>Group 4</a:t>
            </a:r>
            <a:endParaRPr sz="1000" b="1">
              <a:latin typeface="Lexend"/>
              <a:ea typeface="Lexend"/>
              <a:cs typeface="Lexend"/>
              <a:sym typeface="Lexend"/>
            </a:endParaRPr>
          </a:p>
          <a:p>
            <a:pPr marL="0" lvl="0" indent="0" algn="ctr" rtl="0">
              <a:spcBef>
                <a:spcPts val="900"/>
              </a:spcBef>
              <a:spcAft>
                <a:spcPts val="0"/>
              </a:spcAft>
              <a:buClr>
                <a:schemeClr val="dk1"/>
              </a:buClr>
              <a:buSzPts val="800"/>
              <a:buFont typeface="Arial"/>
              <a:buNone/>
            </a:pPr>
            <a:r>
              <a:rPr lang="en-GB" sz="1000" b="1">
                <a:latin typeface="Lexend"/>
                <a:ea typeface="Lexend"/>
                <a:cs typeface="Lexend"/>
                <a:sym typeface="Lexend"/>
              </a:rPr>
              <a:t>Olivia Yu</a:t>
            </a:r>
            <a:endParaRPr sz="1000" b="1">
              <a:latin typeface="Lexend"/>
              <a:ea typeface="Lexend"/>
              <a:cs typeface="Lexend"/>
              <a:sym typeface="Lexend"/>
            </a:endParaRPr>
          </a:p>
          <a:p>
            <a:pPr marL="0" lvl="0" indent="0" algn="ctr" rtl="0">
              <a:spcBef>
                <a:spcPts val="900"/>
              </a:spcBef>
              <a:spcAft>
                <a:spcPts val="0"/>
              </a:spcAft>
              <a:buClr>
                <a:schemeClr val="dk1"/>
              </a:buClr>
              <a:buSzPts val="800"/>
              <a:buFont typeface="Arial"/>
              <a:buNone/>
            </a:pPr>
            <a:r>
              <a:rPr lang="en-GB" sz="1000" b="1">
                <a:latin typeface="Lexend"/>
                <a:ea typeface="Lexend"/>
                <a:cs typeface="Lexend"/>
                <a:sym typeface="Lexend"/>
              </a:rPr>
              <a:t>Oliver James Uy</a:t>
            </a:r>
            <a:endParaRPr sz="1000" b="1">
              <a:latin typeface="Lexend"/>
              <a:ea typeface="Lexend"/>
              <a:cs typeface="Lexend"/>
              <a:sym typeface="Lexend"/>
            </a:endParaRPr>
          </a:p>
          <a:p>
            <a:pPr marL="0" lvl="0" indent="0" algn="ctr" rtl="0">
              <a:spcBef>
                <a:spcPts val="900"/>
              </a:spcBef>
              <a:spcAft>
                <a:spcPts val="0"/>
              </a:spcAft>
              <a:buNone/>
            </a:pPr>
            <a:r>
              <a:rPr lang="en-GB" sz="1000" b="1">
                <a:latin typeface="Lexend"/>
                <a:ea typeface="Lexend"/>
                <a:cs typeface="Lexend"/>
                <a:sym typeface="Lexend"/>
              </a:rPr>
              <a:t>Liwei Jiang</a:t>
            </a:r>
            <a:endParaRPr>
              <a:latin typeface="Lexend"/>
              <a:ea typeface="Lexend"/>
              <a:cs typeface="Lexend"/>
              <a:sym typeface="Lexend"/>
            </a:endParaRPr>
          </a:p>
        </p:txBody>
      </p:sp>
      <p:sp>
        <p:nvSpPr>
          <p:cNvPr id="279" name="Google Shape;279;p13"/>
          <p:cNvSpPr txBox="1"/>
          <p:nvPr/>
        </p:nvSpPr>
        <p:spPr>
          <a:xfrm>
            <a:off x="6144000" y="0"/>
            <a:ext cx="3000000" cy="338700"/>
          </a:xfrm>
          <a:prstGeom prst="rect">
            <a:avLst/>
          </a:prstGeom>
          <a:noFill/>
          <a:ln>
            <a:noFill/>
          </a:ln>
        </p:spPr>
        <p:txBody>
          <a:bodyPr spcFirstLastPara="1" wrap="square" lIns="91425" tIns="91425" rIns="91425" bIns="91425" anchor="t" anchorCtr="0">
            <a:spAutoFit/>
          </a:bodyPr>
          <a:lstStyle/>
          <a:p>
            <a:pPr marL="0" lvl="0" indent="0" algn="ctr" rtl="0">
              <a:spcBef>
                <a:spcPts val="1200"/>
              </a:spcBef>
              <a:spcAft>
                <a:spcPts val="0"/>
              </a:spcAft>
              <a:buNone/>
            </a:pPr>
            <a:r>
              <a:rPr lang="en-GB" sz="1000" b="1">
                <a:solidFill>
                  <a:schemeClr val="lt1"/>
                </a:solidFill>
                <a:latin typeface="Verdana"/>
                <a:ea typeface="Verdana"/>
                <a:cs typeface="Verdana"/>
                <a:sym typeface="Verdana"/>
              </a:rPr>
              <a:t>11 June 2024</a:t>
            </a:r>
            <a:endParaRPr/>
          </a:p>
        </p:txBody>
      </p:sp>
      <p:pic>
        <p:nvPicPr>
          <p:cNvPr id="280" name="Google Shape;280;p13"/>
          <p:cNvPicPr preferRelativeResize="0"/>
          <p:nvPr/>
        </p:nvPicPr>
        <p:blipFill>
          <a:blip r:embed="rId3">
            <a:alphaModFix/>
          </a:blip>
          <a:stretch>
            <a:fillRect/>
          </a:stretch>
        </p:blipFill>
        <p:spPr>
          <a:xfrm>
            <a:off x="5276300" y="678938"/>
            <a:ext cx="2843775" cy="189281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22"/>
          <p:cNvSpPr txBox="1">
            <a:spLocks noGrp="1"/>
          </p:cNvSpPr>
          <p:nvPr>
            <p:ph type="title"/>
          </p:nvPr>
        </p:nvSpPr>
        <p:spPr>
          <a:xfrm>
            <a:off x="0" y="120050"/>
            <a:ext cx="91440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FUTURE ENHANCEMENTS</a:t>
            </a:r>
            <a:endParaRPr sz="2400"/>
          </a:p>
        </p:txBody>
      </p:sp>
      <p:sp>
        <p:nvSpPr>
          <p:cNvPr id="354" name="Google Shape;354;p22"/>
          <p:cNvSpPr txBox="1">
            <a:spLocks noGrp="1"/>
          </p:cNvSpPr>
          <p:nvPr>
            <p:ph type="body" idx="1"/>
          </p:nvPr>
        </p:nvSpPr>
        <p:spPr>
          <a:xfrm>
            <a:off x="131325" y="777775"/>
            <a:ext cx="8636400" cy="3588300"/>
          </a:xfrm>
          <a:prstGeom prst="rect">
            <a:avLst/>
          </a:prstGeom>
        </p:spPr>
        <p:txBody>
          <a:bodyPr spcFirstLastPara="1" wrap="square" lIns="91425" tIns="91425" rIns="91425" bIns="91425" anchor="t" anchorCtr="0">
            <a:normAutofit/>
          </a:bodyPr>
          <a:lstStyle/>
          <a:p>
            <a:pPr marL="457200" lvl="0" indent="-330200" algn="l" rtl="0">
              <a:lnSpc>
                <a:spcPct val="150000"/>
              </a:lnSpc>
              <a:spcBef>
                <a:spcPts val="600"/>
              </a:spcBef>
              <a:spcAft>
                <a:spcPts val="0"/>
              </a:spcAft>
              <a:buSzPts val="1600"/>
              <a:buFont typeface="Arial"/>
              <a:buChar char="●"/>
            </a:pPr>
            <a:r>
              <a:rPr lang="en-GB" sz="1600">
                <a:latin typeface="Arial"/>
                <a:ea typeface="Arial"/>
                <a:cs typeface="Arial"/>
                <a:sym typeface="Arial"/>
              </a:rPr>
              <a:t>Adopt other machine learning techniques (not covered in the course) to overcome small dataset</a:t>
            </a:r>
            <a:endParaRPr sz="16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GB" sz="1600">
                <a:latin typeface="Arial"/>
                <a:ea typeface="Arial"/>
                <a:cs typeface="Arial"/>
                <a:sym typeface="Arial"/>
              </a:rPr>
              <a:t>Self-supervised learning, semi-supervised learning</a:t>
            </a:r>
            <a:endParaRPr sz="1600">
              <a:latin typeface="Arial"/>
              <a:ea typeface="Arial"/>
              <a:cs typeface="Arial"/>
              <a:sym typeface="Arial"/>
            </a:endParaRPr>
          </a:p>
          <a:p>
            <a:pPr marL="457200" lvl="0" indent="-330200" algn="l" rtl="0">
              <a:lnSpc>
                <a:spcPct val="150000"/>
              </a:lnSpc>
              <a:spcBef>
                <a:spcPts val="0"/>
              </a:spcBef>
              <a:spcAft>
                <a:spcPts val="0"/>
              </a:spcAft>
              <a:buSzPts val="1600"/>
              <a:buFont typeface="Arial"/>
              <a:buChar char="●"/>
            </a:pPr>
            <a:r>
              <a:rPr lang="en-GB" sz="1600">
                <a:latin typeface="Arial"/>
                <a:ea typeface="Arial"/>
                <a:cs typeface="Arial"/>
                <a:sym typeface="Arial"/>
              </a:rPr>
              <a:t>Cross validation techniques</a:t>
            </a:r>
            <a:endParaRPr sz="1600">
              <a:latin typeface="Arial"/>
              <a:ea typeface="Arial"/>
              <a:cs typeface="Arial"/>
              <a:sym typeface="Arial"/>
            </a:endParaRPr>
          </a:p>
          <a:p>
            <a:pPr marL="457200" lvl="0" indent="-330200" algn="l" rtl="0">
              <a:lnSpc>
                <a:spcPct val="150000"/>
              </a:lnSpc>
              <a:spcBef>
                <a:spcPts val="0"/>
              </a:spcBef>
              <a:spcAft>
                <a:spcPts val="0"/>
              </a:spcAft>
              <a:buSzPts val="1600"/>
              <a:buFont typeface="Arial"/>
              <a:buChar char="●"/>
            </a:pPr>
            <a:r>
              <a:rPr lang="en-GB" sz="1600">
                <a:latin typeface="Arial"/>
                <a:ea typeface="Arial"/>
                <a:cs typeface="Arial"/>
                <a:sym typeface="Arial"/>
              </a:rPr>
              <a:t>Use real-world data</a:t>
            </a:r>
            <a:endParaRPr sz="1600">
              <a:latin typeface="Arial"/>
              <a:ea typeface="Arial"/>
              <a:cs typeface="Arial"/>
              <a:sym typeface="Arial"/>
            </a:endParaRPr>
          </a:p>
          <a:p>
            <a:pPr marL="457200" lvl="0" indent="-330200" algn="l" rtl="0">
              <a:lnSpc>
                <a:spcPct val="150000"/>
              </a:lnSpc>
              <a:spcBef>
                <a:spcPts val="0"/>
              </a:spcBef>
              <a:spcAft>
                <a:spcPts val="0"/>
              </a:spcAft>
              <a:buSzPts val="1600"/>
              <a:buFont typeface="Arial"/>
              <a:buChar char="●"/>
            </a:pPr>
            <a:r>
              <a:rPr lang="en-GB" sz="1600">
                <a:latin typeface="Arial"/>
                <a:ea typeface="Arial"/>
                <a:cs typeface="Arial"/>
                <a:sym typeface="Arial"/>
              </a:rPr>
              <a:t>Use a larger dataset</a:t>
            </a:r>
            <a:endParaRPr sz="1600">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23"/>
          <p:cNvSpPr txBox="1">
            <a:spLocks noGrp="1"/>
          </p:cNvSpPr>
          <p:nvPr>
            <p:ph type="ctrTitle"/>
          </p:nvPr>
        </p:nvSpPr>
        <p:spPr>
          <a:xfrm>
            <a:off x="854300" y="1402503"/>
            <a:ext cx="4255500" cy="2338500"/>
          </a:xfrm>
          <a:prstGeom prst="rect">
            <a:avLst/>
          </a:prstGeom>
        </p:spPr>
        <p:txBody>
          <a:bodyPr spcFirstLastPara="1" wrap="square" lIns="91425" tIns="91425" rIns="91425" bIns="91425" anchor="ctr" anchorCtr="0">
            <a:normAutofit/>
          </a:bodyPr>
          <a:lstStyle/>
          <a:p>
            <a:pPr marL="0" lvl="0" indent="0" algn="ctr" rtl="0">
              <a:lnSpc>
                <a:spcPct val="190000"/>
              </a:lnSpc>
              <a:spcBef>
                <a:spcPts val="0"/>
              </a:spcBef>
              <a:spcAft>
                <a:spcPts val="0"/>
              </a:spcAft>
              <a:buNone/>
            </a:pPr>
            <a:r>
              <a:rPr lang="en-GB" sz="3500">
                <a:latin typeface="Lexend"/>
                <a:ea typeface="Lexend"/>
                <a:cs typeface="Lexend"/>
                <a:sym typeface="Lexend"/>
              </a:rPr>
              <a:t>Thank you</a:t>
            </a:r>
            <a:endParaRPr>
              <a:latin typeface="Lexend"/>
              <a:ea typeface="Lexend"/>
              <a:cs typeface="Lexend"/>
              <a:sym typeface="Lexen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14"/>
          <p:cNvSpPr txBox="1">
            <a:spLocks noGrp="1"/>
          </p:cNvSpPr>
          <p:nvPr>
            <p:ph type="title"/>
          </p:nvPr>
        </p:nvSpPr>
        <p:spPr>
          <a:xfrm>
            <a:off x="0" y="120050"/>
            <a:ext cx="91440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AIM</a:t>
            </a:r>
            <a:endParaRPr sz="2400"/>
          </a:p>
        </p:txBody>
      </p:sp>
      <p:sp>
        <p:nvSpPr>
          <p:cNvPr id="286" name="Google Shape;286;p14"/>
          <p:cNvSpPr txBox="1">
            <a:spLocks noGrp="1"/>
          </p:cNvSpPr>
          <p:nvPr>
            <p:ph type="body" idx="1"/>
          </p:nvPr>
        </p:nvSpPr>
        <p:spPr>
          <a:xfrm>
            <a:off x="2252550" y="967175"/>
            <a:ext cx="6166800" cy="3399000"/>
          </a:xfrm>
          <a:prstGeom prst="rect">
            <a:avLst/>
          </a:prstGeom>
        </p:spPr>
        <p:txBody>
          <a:bodyPr spcFirstLastPara="1" wrap="square" lIns="91425" tIns="91425" rIns="91425" bIns="91425" anchor="t" anchorCtr="0">
            <a:normAutofit/>
          </a:bodyPr>
          <a:lstStyle/>
          <a:p>
            <a:pPr marL="558800" lvl="1" indent="-215900" algn="l" rtl="0">
              <a:lnSpc>
                <a:spcPct val="90000"/>
              </a:lnSpc>
              <a:spcBef>
                <a:spcPts val="600"/>
              </a:spcBef>
              <a:spcAft>
                <a:spcPts val="0"/>
              </a:spcAft>
              <a:buClr>
                <a:schemeClr val="lt1"/>
              </a:buClr>
              <a:buSzPts val="1800"/>
              <a:buFont typeface="Arial"/>
              <a:buChar char="•"/>
            </a:pPr>
            <a:r>
              <a:rPr lang="en-GB" sz="1800">
                <a:latin typeface="Helvetica Neue"/>
                <a:ea typeface="Helvetica Neue"/>
                <a:cs typeface="Helvetica Neue"/>
                <a:sym typeface="Helvetica Neue"/>
              </a:rPr>
              <a:t>Generate a well-performing prediction model for assessing the eligibility for a credit card. </a:t>
            </a:r>
            <a:endParaRPr>
              <a:latin typeface="Arial"/>
              <a:ea typeface="Arial"/>
              <a:cs typeface="Arial"/>
              <a:sym typeface="Arial"/>
            </a:endParaRPr>
          </a:p>
          <a:p>
            <a:pPr marL="558800" lvl="1" indent="-101600" algn="l" rtl="0">
              <a:lnSpc>
                <a:spcPct val="90000"/>
              </a:lnSpc>
              <a:spcBef>
                <a:spcPts val="600"/>
              </a:spcBef>
              <a:spcAft>
                <a:spcPts val="0"/>
              </a:spcAft>
              <a:buClr>
                <a:schemeClr val="dk1"/>
              </a:buClr>
              <a:buSzPts val="1800"/>
              <a:buFont typeface="Arial"/>
              <a:buNone/>
            </a:pPr>
            <a:endParaRPr sz="1800">
              <a:latin typeface="Helvetica Neue"/>
              <a:ea typeface="Helvetica Neue"/>
              <a:cs typeface="Helvetica Neue"/>
              <a:sym typeface="Helvetica Neue"/>
            </a:endParaRPr>
          </a:p>
          <a:p>
            <a:pPr marL="558800" lvl="1" indent="-215900" algn="l" rtl="0">
              <a:lnSpc>
                <a:spcPct val="90000"/>
              </a:lnSpc>
              <a:spcBef>
                <a:spcPts val="600"/>
              </a:spcBef>
              <a:spcAft>
                <a:spcPts val="0"/>
              </a:spcAft>
              <a:buClr>
                <a:schemeClr val="lt1"/>
              </a:buClr>
              <a:buSzPts val="1800"/>
              <a:buFont typeface="Arial"/>
              <a:buChar char="•"/>
            </a:pPr>
            <a:r>
              <a:rPr lang="en-GB" sz="1800">
                <a:latin typeface="Helvetica Neue"/>
                <a:ea typeface="Helvetica Neue"/>
                <a:cs typeface="Helvetica Neue"/>
                <a:sym typeface="Helvetica Neue"/>
              </a:rPr>
              <a:t>Using synthetic data, evaluate the determining factors considered by financial institutions when assessing an individual’s creditworthiness.</a:t>
            </a:r>
            <a:endParaRPr>
              <a:latin typeface="Arial"/>
              <a:ea typeface="Arial"/>
              <a:cs typeface="Arial"/>
              <a:sym typeface="Arial"/>
            </a:endParaRPr>
          </a:p>
          <a:p>
            <a:pPr marL="558800" lvl="1" indent="-101600" algn="l" rtl="0">
              <a:lnSpc>
                <a:spcPct val="90000"/>
              </a:lnSpc>
              <a:spcBef>
                <a:spcPts val="600"/>
              </a:spcBef>
              <a:spcAft>
                <a:spcPts val="0"/>
              </a:spcAft>
              <a:buClr>
                <a:schemeClr val="dk1"/>
              </a:buClr>
              <a:buSzPts val="1800"/>
              <a:buFont typeface="Arial"/>
              <a:buNone/>
            </a:pPr>
            <a:endParaRPr sz="1800">
              <a:latin typeface="Helvetica Neue"/>
              <a:ea typeface="Helvetica Neue"/>
              <a:cs typeface="Helvetica Neue"/>
              <a:sym typeface="Helvetica Neue"/>
            </a:endParaRPr>
          </a:p>
          <a:p>
            <a:pPr marL="558800" lvl="1" indent="-215900" algn="l" rtl="0">
              <a:lnSpc>
                <a:spcPct val="90000"/>
              </a:lnSpc>
              <a:spcBef>
                <a:spcPts val="600"/>
              </a:spcBef>
              <a:spcAft>
                <a:spcPts val="0"/>
              </a:spcAft>
              <a:buClr>
                <a:schemeClr val="lt1"/>
              </a:buClr>
              <a:buSzPts val="1800"/>
              <a:buFont typeface="Arial"/>
              <a:buChar char="•"/>
            </a:pPr>
            <a:r>
              <a:rPr lang="en-GB" sz="1800">
                <a:latin typeface="Helvetica Neue"/>
                <a:ea typeface="Helvetica Neue"/>
                <a:cs typeface="Helvetica Neue"/>
                <a:sym typeface="Helvetica Neue"/>
              </a:rPr>
              <a:t>Explore how to improve the accuracy of chosen classification models that predict whether to approve an individual’s application for a credit card.</a:t>
            </a:r>
            <a:endParaRPr/>
          </a:p>
        </p:txBody>
      </p:sp>
      <p:pic>
        <p:nvPicPr>
          <p:cNvPr id="287" name="Google Shape;287;p14"/>
          <p:cNvPicPr preferRelativeResize="0"/>
          <p:nvPr/>
        </p:nvPicPr>
        <p:blipFill>
          <a:blip r:embed="rId3">
            <a:alphaModFix/>
          </a:blip>
          <a:stretch>
            <a:fillRect/>
          </a:stretch>
        </p:blipFill>
        <p:spPr>
          <a:xfrm>
            <a:off x="358925" y="1050500"/>
            <a:ext cx="1727700" cy="1151700"/>
          </a:xfrm>
          <a:prstGeom prst="roundRect">
            <a:avLst>
              <a:gd name="adj" fmla="val 16667"/>
            </a:avLst>
          </a:prstGeom>
          <a:noFill/>
          <a:ln>
            <a:noFill/>
          </a:ln>
        </p:spPr>
      </p:pic>
      <p:pic>
        <p:nvPicPr>
          <p:cNvPr id="288" name="Google Shape;288;p14"/>
          <p:cNvPicPr preferRelativeResize="0"/>
          <p:nvPr/>
        </p:nvPicPr>
        <p:blipFill>
          <a:blip r:embed="rId4">
            <a:alphaModFix/>
          </a:blip>
          <a:stretch>
            <a:fillRect/>
          </a:stretch>
        </p:blipFill>
        <p:spPr>
          <a:xfrm>
            <a:off x="358925" y="2533875"/>
            <a:ext cx="1727700" cy="1295700"/>
          </a:xfrm>
          <a:prstGeom prst="roundRect">
            <a:avLst>
              <a:gd name="adj" fmla="val 16667"/>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15"/>
          <p:cNvSpPr txBox="1">
            <a:spLocks noGrp="1"/>
          </p:cNvSpPr>
          <p:nvPr>
            <p:ph type="title"/>
          </p:nvPr>
        </p:nvSpPr>
        <p:spPr>
          <a:xfrm>
            <a:off x="0" y="120050"/>
            <a:ext cx="91440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DATA SOURCE</a:t>
            </a:r>
            <a:endParaRPr sz="2400"/>
          </a:p>
        </p:txBody>
      </p:sp>
      <p:sp>
        <p:nvSpPr>
          <p:cNvPr id="294" name="Google Shape;294;p15"/>
          <p:cNvSpPr txBox="1">
            <a:spLocks noGrp="1"/>
          </p:cNvSpPr>
          <p:nvPr>
            <p:ph type="body" idx="1"/>
          </p:nvPr>
        </p:nvSpPr>
        <p:spPr>
          <a:xfrm>
            <a:off x="268625" y="967175"/>
            <a:ext cx="5976300" cy="2994600"/>
          </a:xfrm>
          <a:prstGeom prst="rect">
            <a:avLst/>
          </a:prstGeom>
        </p:spPr>
        <p:txBody>
          <a:bodyPr spcFirstLastPara="1" wrap="square" lIns="91425" tIns="91425" rIns="91425" bIns="91425" anchor="t" anchorCtr="0">
            <a:normAutofit/>
          </a:bodyPr>
          <a:lstStyle/>
          <a:p>
            <a:pPr marL="457200" lvl="0" indent="-342900" algn="l" rtl="0">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Credit Card Eligibility Data: Determining Factors</a:t>
            </a:r>
            <a:br>
              <a:rPr lang="en-GB" sz="1800">
                <a:latin typeface="Helvetica Neue"/>
                <a:ea typeface="Helvetica Neue"/>
                <a:cs typeface="Helvetica Neue"/>
                <a:sym typeface="Helvetica Neue"/>
              </a:rPr>
            </a:br>
            <a:r>
              <a:rPr lang="en-GB" sz="1200">
                <a:latin typeface="Helvetica Neue"/>
                <a:ea typeface="Helvetica Neue"/>
                <a:cs typeface="Helvetica Neue"/>
                <a:sym typeface="Helvetica Neue"/>
              </a:rPr>
              <a:t>(</a:t>
            </a:r>
            <a:r>
              <a:rPr lang="en-GB" sz="1200" u="sng">
                <a:latin typeface="Helvetica Neue"/>
                <a:ea typeface="Helvetica Neue"/>
                <a:cs typeface="Helvetica Neue"/>
                <a:sym typeface="Helvetica Neue"/>
              </a:rPr>
              <a:t>https://www.kaggle.com/datasets/rohit265/credit-card-eligibility-data-determining-factors</a:t>
            </a:r>
            <a:r>
              <a:rPr lang="en-GB" sz="1200">
                <a:latin typeface="Helvetica Neue"/>
                <a:ea typeface="Helvetica Neue"/>
                <a:cs typeface="Helvetica Neue"/>
                <a:sym typeface="Helvetica Neue"/>
              </a:rPr>
              <a:t>)</a:t>
            </a:r>
            <a:endParaRPr sz="1200">
              <a:latin typeface="Helvetica Neue"/>
              <a:ea typeface="Helvetica Neue"/>
              <a:cs typeface="Helvetica Neue"/>
              <a:sym typeface="Helvetica Neue"/>
            </a:endParaRPr>
          </a:p>
          <a:p>
            <a:pPr marL="914400" lvl="2" indent="-292100" algn="l" rtl="0">
              <a:lnSpc>
                <a:spcPct val="90000"/>
              </a:lnSpc>
              <a:spcBef>
                <a:spcPts val="600"/>
              </a:spcBef>
              <a:spcAft>
                <a:spcPts val="0"/>
              </a:spcAft>
              <a:buClr>
                <a:schemeClr val="lt1"/>
              </a:buClr>
              <a:buSzPts val="1000"/>
              <a:buFont typeface="Arial"/>
              <a:buChar char="■"/>
            </a:pPr>
            <a:r>
              <a:rPr lang="en-GB" sz="1800">
                <a:latin typeface="Helvetica Neue"/>
                <a:ea typeface="Helvetica Neue"/>
                <a:cs typeface="Helvetica Neue"/>
                <a:sym typeface="Helvetica Neue"/>
              </a:rPr>
              <a:t>Has a wide range of features including demographic, financial, personal attributes</a:t>
            </a:r>
            <a:endParaRPr sz="1800">
              <a:latin typeface="Helvetica Neue"/>
              <a:ea typeface="Helvetica Neue"/>
              <a:cs typeface="Helvetica Neue"/>
              <a:sym typeface="Helvetica Neue"/>
            </a:endParaRPr>
          </a:p>
          <a:p>
            <a:pPr marL="914400" lvl="2" indent="-292100" algn="l" rtl="0">
              <a:lnSpc>
                <a:spcPct val="90000"/>
              </a:lnSpc>
              <a:spcBef>
                <a:spcPts val="600"/>
              </a:spcBef>
              <a:spcAft>
                <a:spcPts val="0"/>
              </a:spcAft>
              <a:buClr>
                <a:schemeClr val="lt1"/>
              </a:buClr>
              <a:buSzPts val="1000"/>
              <a:buFont typeface="Arial"/>
              <a:buChar char="■"/>
            </a:pPr>
            <a:r>
              <a:rPr lang="en-GB" sz="1800">
                <a:latin typeface="Helvetica Neue"/>
                <a:ea typeface="Helvetica Neue"/>
                <a:cs typeface="Helvetica Neue"/>
                <a:sym typeface="Helvetica Neue"/>
              </a:rPr>
              <a:t>9709 non-null rows</a:t>
            </a:r>
            <a:br>
              <a:rPr lang="en-GB" sz="1800">
                <a:latin typeface="Helvetica Neue"/>
                <a:ea typeface="Helvetica Neue"/>
                <a:cs typeface="Helvetica Neue"/>
                <a:sym typeface="Helvetica Neue"/>
              </a:rPr>
            </a:br>
            <a:endParaRPr sz="1800">
              <a:latin typeface="Helvetica Neue"/>
              <a:ea typeface="Helvetica Neue"/>
              <a:cs typeface="Helvetica Neue"/>
              <a:sym typeface="Helvetica Neue"/>
            </a:endParaRPr>
          </a:p>
          <a:p>
            <a:pPr marL="457200" lvl="0" indent="-342900" algn="l" rtl="0">
              <a:lnSpc>
                <a:spcPct val="90000"/>
              </a:lnSpc>
              <a:spcBef>
                <a:spcPts val="0"/>
              </a:spcBef>
              <a:spcAft>
                <a:spcPts val="0"/>
              </a:spcAft>
              <a:buSzPts val="1800"/>
              <a:buFont typeface="Arial"/>
              <a:buChar char="•"/>
            </a:pPr>
            <a:r>
              <a:rPr lang="en-GB" sz="1800">
                <a:latin typeface="Helvetica Neue"/>
                <a:ea typeface="Helvetica Neue"/>
                <a:cs typeface="Helvetica Neue"/>
                <a:sym typeface="Helvetica Neue"/>
              </a:rPr>
              <a:t>Store data in s3 bucket to retrieve by Spark</a:t>
            </a:r>
            <a:endParaRPr sz="1800">
              <a:latin typeface="Helvetica Neue"/>
              <a:ea typeface="Helvetica Neue"/>
              <a:cs typeface="Helvetica Neue"/>
              <a:sym typeface="Helvetica Neue"/>
            </a:endParaRPr>
          </a:p>
          <a:p>
            <a:pPr marL="0" lvl="0" indent="0" algn="l" rtl="0">
              <a:lnSpc>
                <a:spcPct val="90000"/>
              </a:lnSpc>
              <a:spcBef>
                <a:spcPts val="600"/>
              </a:spcBef>
              <a:spcAft>
                <a:spcPts val="0"/>
              </a:spcAft>
              <a:buNone/>
            </a:pPr>
            <a:endParaRPr sz="1800">
              <a:latin typeface="Helvetica Neue"/>
              <a:ea typeface="Helvetica Neue"/>
              <a:cs typeface="Helvetica Neue"/>
              <a:sym typeface="Helvetica Neue"/>
            </a:endParaRPr>
          </a:p>
          <a:p>
            <a:pPr marL="457200" lvl="0" indent="-342900" algn="l" rtl="0">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Generated dummies for non-numeric fields</a:t>
            </a:r>
            <a:endParaRPr sz="1800">
              <a:latin typeface="Helvetica Neue"/>
              <a:ea typeface="Helvetica Neue"/>
              <a:cs typeface="Helvetica Neue"/>
              <a:sym typeface="Helvetica Neue"/>
            </a:endParaRPr>
          </a:p>
        </p:txBody>
      </p:sp>
      <p:pic>
        <p:nvPicPr>
          <p:cNvPr id="295" name="Google Shape;295;p15"/>
          <p:cNvPicPr preferRelativeResize="0"/>
          <p:nvPr/>
        </p:nvPicPr>
        <p:blipFill rotWithShape="1">
          <a:blip r:embed="rId3">
            <a:alphaModFix/>
          </a:blip>
          <a:srcRect/>
          <a:stretch/>
        </p:blipFill>
        <p:spPr>
          <a:xfrm>
            <a:off x="6404075" y="967175"/>
            <a:ext cx="2603950" cy="3276250"/>
          </a:xfrm>
          <a:prstGeom prst="rect">
            <a:avLst/>
          </a:prstGeom>
          <a:noFill/>
          <a:ln>
            <a:noFill/>
          </a:ln>
        </p:spPr>
      </p:pic>
      <p:sp>
        <p:nvSpPr>
          <p:cNvPr id="296" name="Google Shape;296;p15"/>
          <p:cNvSpPr/>
          <p:nvPr/>
        </p:nvSpPr>
        <p:spPr>
          <a:xfrm>
            <a:off x="6440950" y="4027825"/>
            <a:ext cx="2530200" cy="113700"/>
          </a:xfrm>
          <a:prstGeom prst="rect">
            <a:avLst/>
          </a:prstGeom>
          <a:noFill/>
          <a:ln w="9525"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297" name="Google Shape;297;p15"/>
          <p:cNvPicPr preferRelativeResize="0"/>
          <p:nvPr/>
        </p:nvPicPr>
        <p:blipFill>
          <a:blip r:embed="rId4">
            <a:alphaModFix/>
          </a:blip>
          <a:stretch>
            <a:fillRect/>
          </a:stretch>
        </p:blipFill>
        <p:spPr>
          <a:xfrm>
            <a:off x="1399775" y="4302400"/>
            <a:ext cx="972000" cy="669600"/>
          </a:xfrm>
          <a:prstGeom prst="rect">
            <a:avLst/>
          </a:prstGeom>
          <a:noFill/>
          <a:ln>
            <a:noFill/>
          </a:ln>
        </p:spPr>
      </p:pic>
      <p:pic>
        <p:nvPicPr>
          <p:cNvPr id="298" name="Google Shape;298;p15"/>
          <p:cNvPicPr preferRelativeResize="0"/>
          <p:nvPr/>
        </p:nvPicPr>
        <p:blipFill>
          <a:blip r:embed="rId5">
            <a:alphaModFix/>
          </a:blip>
          <a:stretch>
            <a:fillRect/>
          </a:stretch>
        </p:blipFill>
        <p:spPr>
          <a:xfrm>
            <a:off x="268614" y="4302388"/>
            <a:ext cx="892125" cy="669609"/>
          </a:xfrm>
          <a:prstGeom prst="rect">
            <a:avLst/>
          </a:prstGeom>
          <a:noFill/>
          <a:ln>
            <a:noFill/>
          </a:ln>
        </p:spPr>
      </p:pic>
      <p:pic>
        <p:nvPicPr>
          <p:cNvPr id="299" name="Google Shape;299;p15"/>
          <p:cNvPicPr preferRelativeResize="0"/>
          <p:nvPr/>
        </p:nvPicPr>
        <p:blipFill>
          <a:blip r:embed="rId6">
            <a:alphaModFix/>
          </a:blip>
          <a:stretch>
            <a:fillRect/>
          </a:stretch>
        </p:blipFill>
        <p:spPr>
          <a:xfrm>
            <a:off x="2610800" y="4302401"/>
            <a:ext cx="1220047" cy="669601"/>
          </a:xfrm>
          <a:prstGeom prst="rect">
            <a:avLst/>
          </a:prstGeom>
          <a:noFill/>
          <a:ln>
            <a:noFill/>
          </a:ln>
        </p:spPr>
      </p:pic>
      <p:pic>
        <p:nvPicPr>
          <p:cNvPr id="300" name="Google Shape;300;p15"/>
          <p:cNvPicPr preferRelativeResize="0"/>
          <p:nvPr/>
        </p:nvPicPr>
        <p:blipFill>
          <a:blip r:embed="rId7">
            <a:alphaModFix/>
          </a:blip>
          <a:stretch>
            <a:fillRect/>
          </a:stretch>
        </p:blipFill>
        <p:spPr>
          <a:xfrm>
            <a:off x="3989825" y="4302400"/>
            <a:ext cx="1565299" cy="669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16"/>
          <p:cNvSpPr txBox="1">
            <a:spLocks noGrp="1"/>
          </p:cNvSpPr>
          <p:nvPr>
            <p:ph type="title"/>
          </p:nvPr>
        </p:nvSpPr>
        <p:spPr>
          <a:xfrm>
            <a:off x="0" y="120050"/>
            <a:ext cx="91440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METHODOLOGY</a:t>
            </a:r>
            <a:endParaRPr sz="2400"/>
          </a:p>
        </p:txBody>
      </p:sp>
      <p:sp>
        <p:nvSpPr>
          <p:cNvPr id="306" name="Google Shape;306;p16"/>
          <p:cNvSpPr txBox="1">
            <a:spLocks noGrp="1"/>
          </p:cNvSpPr>
          <p:nvPr>
            <p:ph type="body" idx="1"/>
          </p:nvPr>
        </p:nvSpPr>
        <p:spPr>
          <a:xfrm>
            <a:off x="237350" y="2734650"/>
            <a:ext cx="3219600" cy="1413000"/>
          </a:xfrm>
          <a:prstGeom prst="rect">
            <a:avLst/>
          </a:prstGeom>
        </p:spPr>
        <p:txBody>
          <a:bodyPr spcFirstLastPara="1" wrap="square" lIns="91425" tIns="91425" rIns="91425" bIns="91425" anchor="t" anchorCtr="0">
            <a:normAutofit lnSpcReduction="10000"/>
          </a:bodyPr>
          <a:lstStyle/>
          <a:p>
            <a:pPr marL="0" lvl="0" indent="0" algn="l" rtl="0">
              <a:lnSpc>
                <a:spcPct val="90000"/>
              </a:lnSpc>
              <a:spcBef>
                <a:spcPts val="600"/>
              </a:spcBef>
              <a:spcAft>
                <a:spcPts val="0"/>
              </a:spcAft>
              <a:buNone/>
            </a:pPr>
            <a:r>
              <a:rPr lang="en-GB" sz="1800">
                <a:latin typeface="Helvetica Neue"/>
                <a:ea typeface="Helvetica Neue"/>
                <a:cs typeface="Helvetica Neue"/>
                <a:sym typeface="Helvetica Neue"/>
              </a:rPr>
              <a:t>General data transformation</a:t>
            </a:r>
            <a:endParaRPr sz="1800">
              <a:latin typeface="Helvetica Neue"/>
              <a:ea typeface="Helvetica Neue"/>
              <a:cs typeface="Helvetica Neue"/>
              <a:sym typeface="Helvetica Neue"/>
            </a:endParaRPr>
          </a:p>
          <a:p>
            <a:pPr marL="558800" lvl="1" indent="-215900" algn="l" rtl="0">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train_test_split()</a:t>
            </a:r>
            <a:endParaRPr sz="1800">
              <a:latin typeface="Helvetica Neue"/>
              <a:ea typeface="Helvetica Neue"/>
              <a:cs typeface="Helvetica Neue"/>
              <a:sym typeface="Helvetica Neue"/>
            </a:endParaRPr>
          </a:p>
          <a:p>
            <a:pPr marL="558800" lvl="1" indent="-215900" algn="l" rtl="0">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Scale the data</a:t>
            </a:r>
            <a:endParaRPr sz="1800">
              <a:latin typeface="Helvetica Neue"/>
              <a:ea typeface="Helvetica Neue"/>
              <a:cs typeface="Helvetica Neue"/>
              <a:sym typeface="Helvetica Neue"/>
            </a:endParaRPr>
          </a:p>
          <a:p>
            <a:pPr marL="558800" lvl="1" indent="-215900" algn="l" rtl="0">
              <a:lnSpc>
                <a:spcPct val="90000"/>
              </a:lnSpc>
              <a:spcBef>
                <a:spcPts val="600"/>
              </a:spcBef>
              <a:spcAft>
                <a:spcPts val="0"/>
              </a:spcAft>
              <a:buSzPts val="1800"/>
              <a:buFont typeface="Arial"/>
              <a:buChar char="•"/>
            </a:pPr>
            <a:r>
              <a:rPr lang="en-GB" sz="1800">
                <a:latin typeface="Helvetica Neue"/>
                <a:ea typeface="Helvetica Neue"/>
                <a:cs typeface="Helvetica Neue"/>
                <a:sym typeface="Helvetica Neue"/>
              </a:rPr>
              <a:t>Reduce outlier effects</a:t>
            </a:r>
            <a:endParaRPr sz="1800">
              <a:latin typeface="Helvetica Neue"/>
              <a:ea typeface="Helvetica Neue"/>
              <a:cs typeface="Helvetica Neue"/>
              <a:sym typeface="Helvetica Neue"/>
            </a:endParaRPr>
          </a:p>
        </p:txBody>
      </p:sp>
      <p:pic>
        <p:nvPicPr>
          <p:cNvPr id="307" name="Google Shape;307;p16"/>
          <p:cNvPicPr preferRelativeResize="0"/>
          <p:nvPr/>
        </p:nvPicPr>
        <p:blipFill>
          <a:blip r:embed="rId3">
            <a:alphaModFix/>
          </a:blip>
          <a:stretch>
            <a:fillRect/>
          </a:stretch>
        </p:blipFill>
        <p:spPr>
          <a:xfrm>
            <a:off x="2922450" y="761050"/>
            <a:ext cx="3299100" cy="1856100"/>
          </a:xfrm>
          <a:prstGeom prst="roundRect">
            <a:avLst>
              <a:gd name="adj" fmla="val 16667"/>
            </a:avLst>
          </a:prstGeom>
          <a:noFill/>
          <a:ln>
            <a:noFill/>
          </a:ln>
        </p:spPr>
      </p:pic>
      <p:sp>
        <p:nvSpPr>
          <p:cNvPr id="308" name="Google Shape;308;p16"/>
          <p:cNvSpPr txBox="1"/>
          <p:nvPr/>
        </p:nvSpPr>
        <p:spPr>
          <a:xfrm>
            <a:off x="4825775" y="2734650"/>
            <a:ext cx="4063200" cy="1489608"/>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600"/>
              </a:spcBef>
              <a:spcAft>
                <a:spcPts val="0"/>
              </a:spcAft>
              <a:buNone/>
            </a:pPr>
            <a:r>
              <a:rPr lang="en-GB" sz="1800" dirty="0">
                <a:solidFill>
                  <a:schemeClr val="lt1"/>
                </a:solidFill>
                <a:latin typeface="Helvetica Neue"/>
                <a:ea typeface="Helvetica Neue"/>
                <a:cs typeface="Helvetica Neue"/>
                <a:sym typeface="Helvetica Neue"/>
              </a:rPr>
              <a:t>Models</a:t>
            </a:r>
            <a:endParaRPr sz="1800" dirty="0">
              <a:solidFill>
                <a:schemeClr val="lt1"/>
              </a:solidFill>
              <a:latin typeface="Helvetica Neue"/>
              <a:ea typeface="Helvetica Neue"/>
              <a:cs typeface="Helvetica Neue"/>
              <a:sym typeface="Helvetica Neue"/>
            </a:endParaRPr>
          </a:p>
          <a:p>
            <a:pPr marL="558800" lvl="1" indent="-215900" algn="l" rtl="0">
              <a:lnSpc>
                <a:spcPct val="90000"/>
              </a:lnSpc>
              <a:spcBef>
                <a:spcPts val="600"/>
              </a:spcBef>
              <a:spcAft>
                <a:spcPts val="0"/>
              </a:spcAft>
              <a:buClr>
                <a:schemeClr val="lt1"/>
              </a:buClr>
              <a:buSzPts val="1800"/>
              <a:buChar char="•"/>
            </a:pPr>
            <a:r>
              <a:rPr lang="en-GB" sz="1800" dirty="0">
                <a:solidFill>
                  <a:schemeClr val="lt1"/>
                </a:solidFill>
                <a:latin typeface="Helvetica Neue"/>
                <a:ea typeface="Helvetica Neue"/>
                <a:cs typeface="Helvetica Neue"/>
                <a:sym typeface="Helvetica Neue"/>
              </a:rPr>
              <a:t>Random Forest</a:t>
            </a:r>
            <a:endParaRPr sz="1800" dirty="0">
              <a:solidFill>
                <a:schemeClr val="lt1"/>
              </a:solidFill>
              <a:latin typeface="Helvetica Neue"/>
              <a:ea typeface="Helvetica Neue"/>
              <a:cs typeface="Helvetica Neue"/>
              <a:sym typeface="Helvetica Neue"/>
            </a:endParaRPr>
          </a:p>
          <a:p>
            <a:pPr marL="558800" lvl="1" indent="-215900" algn="l" rtl="0">
              <a:lnSpc>
                <a:spcPct val="90000"/>
              </a:lnSpc>
              <a:spcBef>
                <a:spcPts val="600"/>
              </a:spcBef>
              <a:spcAft>
                <a:spcPts val="0"/>
              </a:spcAft>
              <a:buClr>
                <a:schemeClr val="lt1"/>
              </a:buClr>
              <a:buSzPts val="1800"/>
              <a:buChar char="•"/>
            </a:pPr>
            <a:r>
              <a:rPr lang="en-GB" sz="1800" dirty="0">
                <a:solidFill>
                  <a:schemeClr val="lt1"/>
                </a:solidFill>
                <a:latin typeface="Helvetica Neue"/>
                <a:ea typeface="Helvetica Neue"/>
                <a:cs typeface="Helvetica Neue"/>
                <a:sym typeface="Helvetica Neue"/>
              </a:rPr>
              <a:t>Neural Network (deep learning)</a:t>
            </a:r>
            <a:endParaRPr sz="1800" dirty="0">
              <a:solidFill>
                <a:schemeClr val="lt1"/>
              </a:solidFill>
              <a:latin typeface="Helvetica Neue"/>
              <a:ea typeface="Helvetica Neue"/>
              <a:cs typeface="Helvetica Neue"/>
              <a:sym typeface="Helvetica Neue"/>
            </a:endParaRPr>
          </a:p>
          <a:p>
            <a:pPr marL="558800" lvl="1" indent="-215900" algn="l" rtl="0">
              <a:lnSpc>
                <a:spcPct val="90000"/>
              </a:lnSpc>
              <a:spcBef>
                <a:spcPts val="600"/>
              </a:spcBef>
              <a:spcAft>
                <a:spcPts val="0"/>
              </a:spcAft>
              <a:buClr>
                <a:schemeClr val="lt1"/>
              </a:buClr>
              <a:buSzPts val="1800"/>
              <a:buChar char="•"/>
            </a:pPr>
            <a:r>
              <a:rPr lang="en-GB" sz="1800" dirty="0" err="1">
                <a:solidFill>
                  <a:schemeClr val="lt1"/>
                </a:solidFill>
                <a:latin typeface="Helvetica Neue"/>
                <a:sym typeface="Helvetica Neue"/>
              </a:rPr>
              <a:t>K_nearest</a:t>
            </a:r>
            <a:r>
              <a:rPr lang="en-GB" sz="1800" dirty="0">
                <a:solidFill>
                  <a:schemeClr val="lt1"/>
                </a:solidFill>
                <a:latin typeface="Helvetica Neue"/>
                <a:sym typeface="Helvetica Neue"/>
              </a:rPr>
              <a:t> </a:t>
            </a:r>
            <a:r>
              <a:rPr lang="en-GB" sz="1800" dirty="0" err="1">
                <a:solidFill>
                  <a:schemeClr val="lt1"/>
                </a:solidFill>
                <a:latin typeface="Helvetica Neue"/>
                <a:sym typeface="Helvetica Neue"/>
              </a:rPr>
              <a:t>Neighbors</a:t>
            </a:r>
            <a:endParaRPr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7"/>
          <p:cNvSpPr txBox="1">
            <a:spLocks noGrp="1"/>
          </p:cNvSpPr>
          <p:nvPr>
            <p:ph type="title"/>
          </p:nvPr>
        </p:nvSpPr>
        <p:spPr>
          <a:xfrm>
            <a:off x="0" y="120050"/>
            <a:ext cx="91440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RANDOM FOREST (1)</a:t>
            </a:r>
            <a:endParaRPr sz="2400"/>
          </a:p>
        </p:txBody>
      </p:sp>
      <p:sp>
        <p:nvSpPr>
          <p:cNvPr id="314" name="Google Shape;314;p17"/>
          <p:cNvSpPr txBox="1">
            <a:spLocks noGrp="1"/>
          </p:cNvSpPr>
          <p:nvPr>
            <p:ph type="body" idx="1"/>
          </p:nvPr>
        </p:nvSpPr>
        <p:spPr>
          <a:xfrm>
            <a:off x="131325" y="3189250"/>
            <a:ext cx="5590800" cy="1176900"/>
          </a:xfrm>
          <a:prstGeom prst="rect">
            <a:avLst/>
          </a:prstGeom>
        </p:spPr>
        <p:txBody>
          <a:bodyPr spcFirstLastPara="1" wrap="square" lIns="91425" tIns="91425" rIns="91425" bIns="91425" anchor="t" anchorCtr="0">
            <a:normAutofit/>
          </a:bodyPr>
          <a:lstStyle/>
          <a:p>
            <a:pPr marL="558800" lvl="1" indent="-215900" algn="l" rtl="0">
              <a:lnSpc>
                <a:spcPct val="90000"/>
              </a:lnSpc>
              <a:spcBef>
                <a:spcPts val="600"/>
              </a:spcBef>
              <a:spcAft>
                <a:spcPts val="0"/>
              </a:spcAft>
              <a:buClr>
                <a:schemeClr val="lt1"/>
              </a:buClr>
              <a:buSzPts val="1800"/>
              <a:buFont typeface="Arial"/>
              <a:buChar char="•"/>
            </a:pPr>
            <a:r>
              <a:rPr lang="en-GB" sz="1800">
                <a:latin typeface="Helvetica Neue"/>
                <a:ea typeface="Helvetica Neue"/>
                <a:cs typeface="Helvetica Neue"/>
                <a:sym typeface="Helvetica Neue"/>
              </a:rPr>
              <a:t>Decided on 20 features that had the highest explainability on the target</a:t>
            </a:r>
            <a:endParaRPr sz="1800">
              <a:latin typeface="Helvetica Neue"/>
              <a:ea typeface="Helvetica Neue"/>
              <a:cs typeface="Helvetica Neue"/>
              <a:sym typeface="Helvetica Neue"/>
            </a:endParaRPr>
          </a:p>
        </p:txBody>
      </p:sp>
      <p:pic>
        <p:nvPicPr>
          <p:cNvPr id="315" name="Google Shape;315;p17"/>
          <p:cNvPicPr preferRelativeResize="0"/>
          <p:nvPr/>
        </p:nvPicPr>
        <p:blipFill rotWithShape="1">
          <a:blip r:embed="rId3">
            <a:alphaModFix/>
          </a:blip>
          <a:srcRect/>
          <a:stretch/>
        </p:blipFill>
        <p:spPr>
          <a:xfrm>
            <a:off x="6229825" y="1305550"/>
            <a:ext cx="2772750" cy="1732675"/>
          </a:xfrm>
          <a:prstGeom prst="rect">
            <a:avLst/>
          </a:prstGeom>
          <a:noFill/>
          <a:ln>
            <a:noFill/>
          </a:ln>
        </p:spPr>
      </p:pic>
      <p:pic>
        <p:nvPicPr>
          <p:cNvPr id="316" name="Google Shape;316;p17"/>
          <p:cNvPicPr preferRelativeResize="0"/>
          <p:nvPr/>
        </p:nvPicPr>
        <p:blipFill rotWithShape="1">
          <a:blip r:embed="rId4">
            <a:alphaModFix/>
          </a:blip>
          <a:srcRect/>
          <a:stretch/>
        </p:blipFill>
        <p:spPr>
          <a:xfrm>
            <a:off x="5669225" y="3189250"/>
            <a:ext cx="3333350" cy="1889325"/>
          </a:xfrm>
          <a:prstGeom prst="rect">
            <a:avLst/>
          </a:prstGeom>
          <a:noFill/>
          <a:ln>
            <a:noFill/>
          </a:ln>
        </p:spPr>
      </p:pic>
      <p:pic>
        <p:nvPicPr>
          <p:cNvPr id="317" name="Google Shape;317;p17"/>
          <p:cNvPicPr preferRelativeResize="0"/>
          <p:nvPr/>
        </p:nvPicPr>
        <p:blipFill>
          <a:blip r:embed="rId5">
            <a:alphaModFix/>
          </a:blip>
          <a:stretch>
            <a:fillRect/>
          </a:stretch>
        </p:blipFill>
        <p:spPr>
          <a:xfrm>
            <a:off x="5337410" y="869100"/>
            <a:ext cx="3693516" cy="333987"/>
          </a:xfrm>
          <a:prstGeom prst="rect">
            <a:avLst/>
          </a:prstGeom>
          <a:noFill/>
          <a:ln>
            <a:noFill/>
          </a:ln>
        </p:spPr>
      </p:pic>
      <p:graphicFrame>
        <p:nvGraphicFramePr>
          <p:cNvPr id="318" name="Google Shape;318;p17"/>
          <p:cNvGraphicFramePr/>
          <p:nvPr/>
        </p:nvGraphicFramePr>
        <p:xfrm>
          <a:off x="281225" y="918100"/>
          <a:ext cx="4091300" cy="1515980"/>
        </p:xfrm>
        <a:graphic>
          <a:graphicData uri="http://schemas.openxmlformats.org/drawingml/2006/table">
            <a:tbl>
              <a:tblPr>
                <a:noFill/>
                <a:tableStyleId>{2650A788-391C-4034-860E-31A602CD006E}</a:tableStyleId>
              </a:tblPr>
              <a:tblGrid>
                <a:gridCol w="1575875">
                  <a:extLst>
                    <a:ext uri="{9D8B030D-6E8A-4147-A177-3AD203B41FA5}">
                      <a16:colId xmlns:a16="http://schemas.microsoft.com/office/drawing/2014/main" val="20000"/>
                    </a:ext>
                  </a:extLst>
                </a:gridCol>
                <a:gridCol w="909175">
                  <a:extLst>
                    <a:ext uri="{9D8B030D-6E8A-4147-A177-3AD203B41FA5}">
                      <a16:colId xmlns:a16="http://schemas.microsoft.com/office/drawing/2014/main" val="20001"/>
                    </a:ext>
                  </a:extLst>
                </a:gridCol>
                <a:gridCol w="886450">
                  <a:extLst>
                    <a:ext uri="{9D8B030D-6E8A-4147-A177-3AD203B41FA5}">
                      <a16:colId xmlns:a16="http://schemas.microsoft.com/office/drawing/2014/main" val="20002"/>
                    </a:ext>
                  </a:extLst>
                </a:gridCol>
                <a:gridCol w="719800">
                  <a:extLst>
                    <a:ext uri="{9D8B030D-6E8A-4147-A177-3AD203B41FA5}">
                      <a16:colId xmlns:a16="http://schemas.microsoft.com/office/drawing/2014/main" val="20003"/>
                    </a:ext>
                  </a:extLst>
                </a:gridCol>
              </a:tblGrid>
              <a:tr h="357050">
                <a:tc>
                  <a:txBody>
                    <a:bodyPr/>
                    <a:lstStyle/>
                    <a:p>
                      <a:pPr marL="0" lvl="0" indent="0" algn="l" rtl="0">
                        <a:spcBef>
                          <a:spcPts val="0"/>
                        </a:spcBef>
                        <a:spcAft>
                          <a:spcPts val="0"/>
                        </a:spcAft>
                        <a:buNone/>
                      </a:pP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b="1">
                          <a:solidFill>
                            <a:schemeClr val="lt1"/>
                          </a:solidFill>
                        </a:rPr>
                        <a:t>Accuracy</a:t>
                      </a: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GB" sz="1200" b="1">
                          <a:solidFill>
                            <a:schemeClr val="lt1"/>
                          </a:solidFill>
                        </a:rPr>
                        <a:t>Precision</a:t>
                      </a: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GB" sz="1200" b="1">
                          <a:solidFill>
                            <a:schemeClr val="lt1"/>
                          </a:solidFill>
                        </a:rPr>
                        <a:t>Recall</a:t>
                      </a:r>
                      <a:endParaRPr sz="1200" b="1">
                        <a:solidFill>
                          <a:schemeClr val="lt1"/>
                        </a:solidFill>
                      </a:endParaRPr>
                    </a:p>
                  </a:txBody>
                  <a:tcPr marL="91425" marR="91425" marT="91425" marB="91425"/>
                </a:tc>
                <a:extLst>
                  <a:ext uri="{0D108BD9-81ED-4DB2-BD59-A6C34878D82A}">
                    <a16:rowId xmlns:a16="http://schemas.microsoft.com/office/drawing/2014/main" val="10000"/>
                  </a:ext>
                </a:extLst>
              </a:tr>
              <a:tr h="575125">
                <a:tc>
                  <a:txBody>
                    <a:bodyPr/>
                    <a:lstStyle/>
                    <a:p>
                      <a:pPr marL="0" lvl="0" indent="0" algn="l" rtl="0">
                        <a:spcBef>
                          <a:spcPts val="0"/>
                        </a:spcBef>
                        <a:spcAft>
                          <a:spcPts val="0"/>
                        </a:spcAft>
                        <a:buNone/>
                      </a:pPr>
                      <a:r>
                        <a:rPr lang="en-GB" sz="1200">
                          <a:solidFill>
                            <a:schemeClr val="lt1"/>
                          </a:solidFill>
                        </a:rPr>
                        <a:t>RF 1</a:t>
                      </a:r>
                      <a:endParaRPr sz="1200">
                        <a:solidFill>
                          <a:schemeClr val="lt1"/>
                        </a:solidFill>
                      </a:endParaRPr>
                    </a:p>
                    <a:p>
                      <a:pPr marL="0" lvl="0" indent="0" algn="l" rtl="0">
                        <a:spcBef>
                          <a:spcPts val="0"/>
                        </a:spcBef>
                        <a:spcAft>
                          <a:spcPts val="0"/>
                        </a:spcAft>
                        <a:buNone/>
                      </a:pPr>
                      <a:r>
                        <a:rPr lang="en-GB" sz="1200">
                          <a:solidFill>
                            <a:schemeClr val="lt1"/>
                          </a:solidFill>
                        </a:rPr>
                        <a:t>(n_estimators=500)</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0.8562</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0: 0.86</a:t>
                      </a:r>
                      <a:endParaRPr sz="1200">
                        <a:solidFill>
                          <a:schemeClr val="lt1"/>
                        </a:solidFill>
                      </a:endParaRPr>
                    </a:p>
                    <a:p>
                      <a:pPr marL="0" lvl="0" indent="0" algn="l" rtl="0">
                        <a:spcBef>
                          <a:spcPts val="0"/>
                        </a:spcBef>
                        <a:spcAft>
                          <a:spcPts val="0"/>
                        </a:spcAft>
                        <a:buNone/>
                      </a:pPr>
                      <a:r>
                        <a:rPr lang="en-GB" sz="1200">
                          <a:solidFill>
                            <a:schemeClr val="lt1"/>
                          </a:solidFill>
                        </a:rPr>
                        <a:t>1: 0.33</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0: 1.00</a:t>
                      </a:r>
                      <a:endParaRPr sz="1200">
                        <a:solidFill>
                          <a:schemeClr val="lt1"/>
                        </a:solidFill>
                      </a:endParaRPr>
                    </a:p>
                    <a:p>
                      <a:pPr marL="0" lvl="0" indent="0" algn="l" rtl="0">
                        <a:spcBef>
                          <a:spcPts val="0"/>
                        </a:spcBef>
                        <a:spcAft>
                          <a:spcPts val="0"/>
                        </a:spcAft>
                        <a:buNone/>
                      </a:pPr>
                      <a:r>
                        <a:rPr lang="en-GB" sz="1200">
                          <a:solidFill>
                            <a:schemeClr val="lt1"/>
                          </a:solidFill>
                        </a:rPr>
                        <a:t>1: 0.00</a:t>
                      </a:r>
                      <a:endParaRPr sz="1200">
                        <a:solidFill>
                          <a:schemeClr val="lt1"/>
                        </a:solidFill>
                      </a:endParaRPr>
                    </a:p>
                  </a:txBody>
                  <a:tcPr marL="91425" marR="91425" marT="91425" marB="91425"/>
                </a:tc>
                <a:extLst>
                  <a:ext uri="{0D108BD9-81ED-4DB2-BD59-A6C34878D82A}">
                    <a16:rowId xmlns:a16="http://schemas.microsoft.com/office/drawing/2014/main" val="10001"/>
                  </a:ext>
                </a:extLst>
              </a:tr>
              <a:tr h="575125">
                <a:tc>
                  <a:txBody>
                    <a:bodyPr/>
                    <a:lstStyle/>
                    <a:p>
                      <a:pPr marL="0" lvl="0" indent="0" algn="l" rtl="0">
                        <a:spcBef>
                          <a:spcPts val="0"/>
                        </a:spcBef>
                        <a:spcAft>
                          <a:spcPts val="0"/>
                        </a:spcAft>
                        <a:buNone/>
                      </a:pPr>
                      <a:r>
                        <a:rPr lang="en-GB" sz="1200">
                          <a:solidFill>
                            <a:schemeClr val="lt1"/>
                          </a:solidFill>
                        </a:rPr>
                        <a:t>RF 2</a:t>
                      </a:r>
                      <a:endParaRPr sz="1200">
                        <a:solidFill>
                          <a:schemeClr val="lt1"/>
                        </a:solidFill>
                      </a:endParaRPr>
                    </a:p>
                    <a:p>
                      <a:pPr marL="0" lvl="0" indent="0" algn="l" rtl="0">
                        <a:spcBef>
                          <a:spcPts val="0"/>
                        </a:spcBef>
                        <a:spcAft>
                          <a:spcPts val="0"/>
                        </a:spcAft>
                        <a:buNone/>
                      </a:pPr>
                      <a:r>
                        <a:rPr lang="en-GB" sz="1200">
                          <a:solidFill>
                            <a:schemeClr val="lt1"/>
                          </a:solidFill>
                        </a:rPr>
                        <a:t>(n_estimators=)</a:t>
                      </a:r>
                      <a:endParaRPr sz="1200">
                        <a:solidFill>
                          <a:schemeClr val="lt1"/>
                        </a:solidFill>
                      </a:endParaRPr>
                    </a:p>
                  </a:txBody>
                  <a:tcPr marL="91425" marR="91425" marT="91425" marB="91425"/>
                </a:tc>
                <a:tc>
                  <a:txBody>
                    <a:bodyPr/>
                    <a:lstStyle/>
                    <a:p>
                      <a:pPr marL="0" lvl="0" indent="0" algn="l" rtl="0">
                        <a:spcBef>
                          <a:spcPts val="0"/>
                        </a:spcBef>
                        <a:spcAft>
                          <a:spcPts val="0"/>
                        </a:spcAft>
                        <a:buNone/>
                      </a:pPr>
                      <a:endParaRPr sz="1200">
                        <a:solidFill>
                          <a:schemeClr val="lt1"/>
                        </a:solidFill>
                      </a:endParaRPr>
                    </a:p>
                  </a:txBody>
                  <a:tcPr marL="91425" marR="91425" marT="91425" marB="91425"/>
                </a:tc>
                <a:tc>
                  <a:txBody>
                    <a:bodyPr/>
                    <a:lstStyle/>
                    <a:p>
                      <a:pPr marL="0" lvl="0" indent="0" algn="l" rtl="0">
                        <a:spcBef>
                          <a:spcPts val="0"/>
                        </a:spcBef>
                        <a:spcAft>
                          <a:spcPts val="0"/>
                        </a:spcAft>
                        <a:buNone/>
                      </a:pPr>
                      <a:endParaRPr sz="1200">
                        <a:solidFill>
                          <a:schemeClr val="lt1"/>
                        </a:solidFill>
                      </a:endParaRPr>
                    </a:p>
                  </a:txBody>
                  <a:tcPr marL="91425" marR="91425" marT="91425" marB="91425"/>
                </a:tc>
                <a:tc>
                  <a:txBody>
                    <a:bodyPr/>
                    <a:lstStyle/>
                    <a:p>
                      <a:pPr marL="0" lvl="0" indent="0" algn="l" rtl="0">
                        <a:spcBef>
                          <a:spcPts val="0"/>
                        </a:spcBef>
                        <a:spcAft>
                          <a:spcPts val="0"/>
                        </a:spcAft>
                        <a:buNone/>
                      </a:pPr>
                      <a:endParaRPr sz="1200">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18"/>
          <p:cNvSpPr txBox="1">
            <a:spLocks noGrp="1"/>
          </p:cNvSpPr>
          <p:nvPr>
            <p:ph type="title"/>
          </p:nvPr>
        </p:nvSpPr>
        <p:spPr>
          <a:xfrm>
            <a:off x="0" y="120050"/>
            <a:ext cx="91440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NEURAL NETWORK</a:t>
            </a:r>
            <a:endParaRPr sz="2400"/>
          </a:p>
        </p:txBody>
      </p:sp>
      <p:sp>
        <p:nvSpPr>
          <p:cNvPr id="324" name="Google Shape;324;p18"/>
          <p:cNvSpPr txBox="1">
            <a:spLocks noGrp="1"/>
          </p:cNvSpPr>
          <p:nvPr>
            <p:ph type="body" idx="1"/>
          </p:nvPr>
        </p:nvSpPr>
        <p:spPr>
          <a:xfrm>
            <a:off x="131325" y="726300"/>
            <a:ext cx="3133500" cy="1529100"/>
          </a:xfrm>
          <a:prstGeom prst="rect">
            <a:avLst/>
          </a:prstGeom>
        </p:spPr>
        <p:txBody>
          <a:bodyPr spcFirstLastPara="1" wrap="square" lIns="91425" tIns="91425" rIns="91425" bIns="91425" anchor="t" anchorCtr="0">
            <a:normAutofit lnSpcReduction="10000"/>
          </a:bodyPr>
          <a:lstStyle/>
          <a:p>
            <a:pPr marL="0" lvl="0" indent="0" algn="l" rtl="0">
              <a:lnSpc>
                <a:spcPct val="90000"/>
              </a:lnSpc>
              <a:spcBef>
                <a:spcPts val="600"/>
              </a:spcBef>
              <a:spcAft>
                <a:spcPts val="0"/>
              </a:spcAft>
              <a:buNone/>
            </a:pPr>
            <a:r>
              <a:rPr lang="en-GB" sz="1800" dirty="0">
                <a:latin typeface="Helvetica Neue"/>
                <a:ea typeface="Helvetica Neue"/>
                <a:cs typeface="Helvetica Neue"/>
                <a:sym typeface="Helvetica Neue"/>
              </a:rPr>
              <a:t>Further data cleansing: </a:t>
            </a:r>
            <a:r>
              <a:rPr lang="en-GB" sz="1800" dirty="0" err="1">
                <a:latin typeface="Helvetica Neue"/>
                <a:ea typeface="Helvetica Neue"/>
                <a:cs typeface="Helvetica Neue"/>
                <a:sym typeface="Helvetica Neue"/>
              </a:rPr>
              <a:t>Winsorize</a:t>
            </a:r>
            <a:r>
              <a:rPr lang="en-GB" sz="1800" dirty="0">
                <a:latin typeface="Helvetica Neue"/>
                <a:ea typeface="Helvetica Neue"/>
                <a:cs typeface="Helvetica Neue"/>
                <a:sym typeface="Helvetica Neue"/>
              </a:rPr>
              <a:t> (95%) the data to reduce the effect of outliers</a:t>
            </a:r>
            <a:endParaRPr sz="1800" dirty="0">
              <a:latin typeface="Helvetica Neue"/>
              <a:ea typeface="Helvetica Neue"/>
              <a:cs typeface="Helvetica Neue"/>
              <a:sym typeface="Helvetica Neue"/>
            </a:endParaRPr>
          </a:p>
          <a:p>
            <a:pPr marL="0" lvl="0" indent="0" algn="l" rtl="0">
              <a:lnSpc>
                <a:spcPct val="90000"/>
              </a:lnSpc>
              <a:spcBef>
                <a:spcPts val="600"/>
              </a:spcBef>
              <a:spcAft>
                <a:spcPts val="0"/>
              </a:spcAft>
              <a:buNone/>
            </a:pPr>
            <a:endParaRPr sz="1800" dirty="0">
              <a:latin typeface="Helvetica Neue"/>
              <a:ea typeface="Helvetica Neue"/>
              <a:cs typeface="Helvetica Neue"/>
              <a:sym typeface="Helvetica Neue"/>
            </a:endParaRPr>
          </a:p>
          <a:p>
            <a:pPr marL="0" lvl="0" indent="0" algn="l" rtl="0">
              <a:lnSpc>
                <a:spcPct val="90000"/>
              </a:lnSpc>
              <a:spcBef>
                <a:spcPts val="600"/>
              </a:spcBef>
              <a:spcAft>
                <a:spcPts val="0"/>
              </a:spcAft>
              <a:buNone/>
            </a:pPr>
            <a:r>
              <a:rPr lang="en-GB" sz="1800" dirty="0">
                <a:latin typeface="Helvetica Neue"/>
                <a:ea typeface="Helvetica Neue"/>
                <a:cs typeface="Helvetica Neue"/>
                <a:sym typeface="Helvetica Neue"/>
              </a:rPr>
              <a:t>Table: iterative models</a:t>
            </a:r>
            <a:endParaRPr sz="1800" dirty="0">
              <a:latin typeface="Helvetica Neue"/>
              <a:ea typeface="Helvetica Neue"/>
              <a:cs typeface="Helvetica Neue"/>
              <a:sym typeface="Helvetica Neue"/>
            </a:endParaRPr>
          </a:p>
        </p:txBody>
      </p:sp>
      <p:pic>
        <p:nvPicPr>
          <p:cNvPr id="325" name="Google Shape;325;p18"/>
          <p:cNvPicPr preferRelativeResize="0"/>
          <p:nvPr/>
        </p:nvPicPr>
        <p:blipFill rotWithShape="1">
          <a:blip r:embed="rId3">
            <a:alphaModFix/>
          </a:blip>
          <a:srcRect/>
          <a:stretch/>
        </p:blipFill>
        <p:spPr>
          <a:xfrm>
            <a:off x="2678050" y="4533900"/>
            <a:ext cx="2980100" cy="1529075"/>
          </a:xfrm>
          <a:prstGeom prst="rect">
            <a:avLst/>
          </a:prstGeom>
          <a:noFill/>
          <a:ln>
            <a:noFill/>
          </a:ln>
        </p:spPr>
      </p:pic>
      <p:pic>
        <p:nvPicPr>
          <p:cNvPr id="326" name="Google Shape;326;p18"/>
          <p:cNvPicPr preferRelativeResize="0"/>
          <p:nvPr/>
        </p:nvPicPr>
        <p:blipFill>
          <a:blip r:embed="rId4">
            <a:alphaModFix/>
          </a:blip>
          <a:stretch>
            <a:fillRect/>
          </a:stretch>
        </p:blipFill>
        <p:spPr>
          <a:xfrm>
            <a:off x="-35350" y="4533900"/>
            <a:ext cx="3300176" cy="645021"/>
          </a:xfrm>
          <a:prstGeom prst="rect">
            <a:avLst/>
          </a:prstGeom>
          <a:noFill/>
          <a:ln>
            <a:noFill/>
          </a:ln>
        </p:spPr>
      </p:pic>
      <p:pic>
        <p:nvPicPr>
          <p:cNvPr id="327" name="Google Shape;327;p18"/>
          <p:cNvPicPr preferRelativeResize="0"/>
          <p:nvPr/>
        </p:nvPicPr>
        <p:blipFill rotWithShape="1">
          <a:blip r:embed="rId5">
            <a:alphaModFix/>
          </a:blip>
          <a:srcRect/>
          <a:stretch/>
        </p:blipFill>
        <p:spPr>
          <a:xfrm>
            <a:off x="5705125" y="4569763"/>
            <a:ext cx="2608051" cy="1676700"/>
          </a:xfrm>
          <a:prstGeom prst="rect">
            <a:avLst/>
          </a:prstGeom>
          <a:noFill/>
          <a:ln>
            <a:noFill/>
          </a:ln>
        </p:spPr>
      </p:pic>
      <p:graphicFrame>
        <p:nvGraphicFramePr>
          <p:cNvPr id="328" name="Google Shape;328;p18"/>
          <p:cNvGraphicFramePr/>
          <p:nvPr/>
        </p:nvGraphicFramePr>
        <p:xfrm>
          <a:off x="210725" y="2571750"/>
          <a:ext cx="8708775" cy="1645830"/>
        </p:xfrm>
        <a:graphic>
          <a:graphicData uri="http://schemas.openxmlformats.org/drawingml/2006/table">
            <a:tbl>
              <a:tblPr>
                <a:noFill/>
                <a:tableStyleId>{2650A788-391C-4034-860E-31A602CD006E}</a:tableStyleId>
              </a:tblPr>
              <a:tblGrid>
                <a:gridCol w="1270500">
                  <a:extLst>
                    <a:ext uri="{9D8B030D-6E8A-4147-A177-3AD203B41FA5}">
                      <a16:colId xmlns:a16="http://schemas.microsoft.com/office/drawing/2014/main" val="20000"/>
                    </a:ext>
                  </a:extLst>
                </a:gridCol>
                <a:gridCol w="1589025">
                  <a:extLst>
                    <a:ext uri="{9D8B030D-6E8A-4147-A177-3AD203B41FA5}">
                      <a16:colId xmlns:a16="http://schemas.microsoft.com/office/drawing/2014/main" val="20001"/>
                    </a:ext>
                  </a:extLst>
                </a:gridCol>
                <a:gridCol w="1269550">
                  <a:extLst>
                    <a:ext uri="{9D8B030D-6E8A-4147-A177-3AD203B41FA5}">
                      <a16:colId xmlns:a16="http://schemas.microsoft.com/office/drawing/2014/main" val="20002"/>
                    </a:ext>
                  </a:extLst>
                </a:gridCol>
                <a:gridCol w="1885775">
                  <a:extLst>
                    <a:ext uri="{9D8B030D-6E8A-4147-A177-3AD203B41FA5}">
                      <a16:colId xmlns:a16="http://schemas.microsoft.com/office/drawing/2014/main" val="20003"/>
                    </a:ext>
                  </a:extLst>
                </a:gridCol>
                <a:gridCol w="1533425">
                  <a:extLst>
                    <a:ext uri="{9D8B030D-6E8A-4147-A177-3AD203B41FA5}">
                      <a16:colId xmlns:a16="http://schemas.microsoft.com/office/drawing/2014/main" val="20004"/>
                    </a:ext>
                  </a:extLst>
                </a:gridCol>
                <a:gridCol w="1160500">
                  <a:extLst>
                    <a:ext uri="{9D8B030D-6E8A-4147-A177-3AD203B41FA5}">
                      <a16:colId xmlns:a16="http://schemas.microsoft.com/office/drawing/2014/main" val="20005"/>
                    </a:ext>
                  </a:extLst>
                </a:gridCol>
              </a:tblGrid>
              <a:tr h="357050">
                <a:tc>
                  <a:txBody>
                    <a:bodyPr/>
                    <a:lstStyle/>
                    <a:p>
                      <a:pPr marL="0" lvl="0" indent="0" algn="l" rtl="0">
                        <a:spcBef>
                          <a:spcPts val="0"/>
                        </a:spcBef>
                        <a:spcAft>
                          <a:spcPts val="0"/>
                        </a:spcAft>
                        <a:buNone/>
                      </a:pP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GB" sz="1200" b="1">
                          <a:solidFill>
                            <a:schemeClr val="lt1"/>
                          </a:solidFill>
                        </a:rPr>
                        <a:t>Hidden layers (HL)</a:t>
                      </a: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GB" sz="1200" b="1">
                          <a:solidFill>
                            <a:schemeClr val="lt1"/>
                          </a:solidFill>
                        </a:rPr>
                        <a:t>Units</a:t>
                      </a: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GB" sz="1200" b="1">
                          <a:solidFill>
                            <a:schemeClr val="lt1"/>
                          </a:solidFill>
                        </a:rPr>
                        <a:t>Activation</a:t>
                      </a: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GB" sz="1200" b="1">
                          <a:solidFill>
                            <a:schemeClr val="lt1"/>
                          </a:solidFill>
                        </a:rPr>
                        <a:t>Epochs</a:t>
                      </a:r>
                      <a:endParaRPr sz="1200" b="1">
                        <a:solidFill>
                          <a:schemeClr val="lt1"/>
                        </a:solidFill>
                      </a:endParaRPr>
                    </a:p>
                  </a:txBody>
                  <a:tcPr marL="91425" marR="91425" marT="91425" marB="91425"/>
                </a:tc>
                <a:tc>
                  <a:txBody>
                    <a:bodyPr/>
                    <a:lstStyle/>
                    <a:p>
                      <a:pPr marL="0" lvl="0" indent="0" algn="l" rtl="0">
                        <a:spcBef>
                          <a:spcPts val="0"/>
                        </a:spcBef>
                        <a:spcAft>
                          <a:spcPts val="0"/>
                        </a:spcAft>
                        <a:buNone/>
                      </a:pPr>
                      <a:r>
                        <a:rPr lang="en-GB" sz="1200" b="1">
                          <a:solidFill>
                            <a:schemeClr val="lt1"/>
                          </a:solidFill>
                        </a:rPr>
                        <a:t>Accuracy</a:t>
                      </a:r>
                      <a:endParaRPr sz="1200" b="1">
                        <a:solidFill>
                          <a:schemeClr val="lt1"/>
                        </a:solidFill>
                      </a:endParaRPr>
                    </a:p>
                  </a:txBody>
                  <a:tcPr marL="91425" marR="91425" marT="91425" marB="91425"/>
                </a:tc>
                <a:extLst>
                  <a:ext uri="{0D108BD9-81ED-4DB2-BD59-A6C34878D82A}">
                    <a16:rowId xmlns:a16="http://schemas.microsoft.com/office/drawing/2014/main" val="10000"/>
                  </a:ext>
                </a:extLst>
              </a:tr>
              <a:tr h="429500">
                <a:tc>
                  <a:txBody>
                    <a:bodyPr/>
                    <a:lstStyle/>
                    <a:p>
                      <a:pPr marL="0" lvl="0" indent="0" algn="l" rtl="0">
                        <a:spcBef>
                          <a:spcPts val="0"/>
                        </a:spcBef>
                        <a:spcAft>
                          <a:spcPts val="0"/>
                        </a:spcAft>
                        <a:buNone/>
                      </a:pPr>
                      <a:r>
                        <a:rPr lang="en-GB" sz="1200">
                          <a:solidFill>
                            <a:schemeClr val="lt1"/>
                          </a:solidFill>
                        </a:rPr>
                        <a:t>NN1</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0</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Input: 20</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Input: relu</a:t>
                      </a:r>
                      <a:endParaRPr sz="1200">
                        <a:solidFill>
                          <a:schemeClr val="lt1"/>
                        </a:solidFill>
                      </a:endParaRPr>
                    </a:p>
                    <a:p>
                      <a:pPr marL="0" lvl="0" indent="0" algn="l" rtl="0">
                        <a:spcBef>
                          <a:spcPts val="0"/>
                        </a:spcBef>
                        <a:spcAft>
                          <a:spcPts val="0"/>
                        </a:spcAft>
                        <a:buNone/>
                      </a:pPr>
                      <a:r>
                        <a:rPr lang="en-GB" sz="1200">
                          <a:solidFill>
                            <a:schemeClr val="lt1"/>
                          </a:solidFill>
                        </a:rPr>
                        <a:t>Output: Sigmoid</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50</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0.8678</a:t>
                      </a:r>
                      <a:endParaRPr sz="1200">
                        <a:solidFill>
                          <a:schemeClr val="lt1"/>
                        </a:solidFill>
                      </a:endParaRPr>
                    </a:p>
                  </a:txBody>
                  <a:tcPr marL="91425" marR="91425" marT="91425" marB="91425"/>
                </a:tc>
                <a:extLst>
                  <a:ext uri="{0D108BD9-81ED-4DB2-BD59-A6C34878D82A}">
                    <a16:rowId xmlns:a16="http://schemas.microsoft.com/office/drawing/2014/main" val="10001"/>
                  </a:ext>
                </a:extLst>
              </a:tr>
              <a:tr h="575125">
                <a:tc>
                  <a:txBody>
                    <a:bodyPr/>
                    <a:lstStyle/>
                    <a:p>
                      <a:pPr marL="0" lvl="0" indent="0" algn="l" rtl="0">
                        <a:spcBef>
                          <a:spcPts val="0"/>
                        </a:spcBef>
                        <a:spcAft>
                          <a:spcPts val="0"/>
                        </a:spcAft>
                        <a:buNone/>
                      </a:pPr>
                      <a:r>
                        <a:rPr lang="en-GB" sz="1200">
                          <a:solidFill>
                            <a:schemeClr val="lt1"/>
                          </a:solidFill>
                        </a:rPr>
                        <a:t>NN2</a:t>
                      </a: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dirty="0">
                          <a:solidFill>
                            <a:schemeClr val="lt1"/>
                          </a:solidFill>
                        </a:rPr>
                        <a:t>1</a:t>
                      </a:r>
                      <a:endParaRPr sz="1200" dirty="0">
                        <a:solidFill>
                          <a:schemeClr val="lt1"/>
                        </a:solidFill>
                      </a:endParaRPr>
                    </a:p>
                  </a:txBody>
                  <a:tcPr marL="91425" marR="91425" marT="91425" marB="91425"/>
                </a:tc>
                <a:tc>
                  <a:txBody>
                    <a:bodyPr/>
                    <a:lstStyle/>
                    <a:p>
                      <a:pPr marL="0" lvl="0" indent="0" algn="l" rtl="0">
                        <a:spcBef>
                          <a:spcPts val="0"/>
                        </a:spcBef>
                        <a:spcAft>
                          <a:spcPts val="0"/>
                        </a:spcAft>
                        <a:buNone/>
                      </a:pPr>
                      <a:endParaRPr sz="1200">
                        <a:solidFill>
                          <a:schemeClr val="lt1"/>
                        </a:solidFill>
                      </a:endParaRPr>
                    </a:p>
                  </a:txBody>
                  <a:tcPr marL="91425" marR="91425" marT="91425" marB="91425"/>
                </a:tc>
                <a:tc>
                  <a:txBody>
                    <a:bodyPr/>
                    <a:lstStyle/>
                    <a:p>
                      <a:pPr marL="0" lvl="0" indent="0" algn="l" rtl="0">
                        <a:spcBef>
                          <a:spcPts val="0"/>
                        </a:spcBef>
                        <a:spcAft>
                          <a:spcPts val="0"/>
                        </a:spcAft>
                        <a:buNone/>
                      </a:pPr>
                      <a:r>
                        <a:rPr lang="en-GB" sz="1200">
                          <a:solidFill>
                            <a:schemeClr val="lt1"/>
                          </a:solidFill>
                        </a:rPr>
                        <a:t>Input: relu</a:t>
                      </a:r>
                      <a:endParaRPr sz="1200">
                        <a:solidFill>
                          <a:schemeClr val="lt1"/>
                        </a:solidFill>
                      </a:endParaRPr>
                    </a:p>
                    <a:p>
                      <a:pPr marL="0" lvl="0" indent="0" algn="l" rtl="0">
                        <a:spcBef>
                          <a:spcPts val="0"/>
                        </a:spcBef>
                        <a:spcAft>
                          <a:spcPts val="0"/>
                        </a:spcAft>
                        <a:buNone/>
                      </a:pPr>
                      <a:r>
                        <a:rPr lang="en-GB" sz="1200">
                          <a:solidFill>
                            <a:schemeClr val="lt1"/>
                          </a:solidFill>
                        </a:rPr>
                        <a:t>HL1: </a:t>
                      </a:r>
                      <a:endParaRPr sz="1200">
                        <a:solidFill>
                          <a:schemeClr val="lt1"/>
                        </a:solidFill>
                      </a:endParaRPr>
                    </a:p>
                    <a:p>
                      <a:pPr marL="0" lvl="0" indent="0" algn="l" rtl="0">
                        <a:spcBef>
                          <a:spcPts val="0"/>
                        </a:spcBef>
                        <a:spcAft>
                          <a:spcPts val="0"/>
                        </a:spcAft>
                        <a:buNone/>
                      </a:pPr>
                      <a:r>
                        <a:rPr lang="en-GB" sz="1200">
                          <a:solidFill>
                            <a:schemeClr val="lt1"/>
                          </a:solidFill>
                        </a:rPr>
                        <a:t>Output: Sigmoid</a:t>
                      </a:r>
                      <a:endParaRPr sz="1200">
                        <a:solidFill>
                          <a:schemeClr val="lt1"/>
                        </a:solidFill>
                      </a:endParaRPr>
                    </a:p>
                  </a:txBody>
                  <a:tcPr marL="91425" marR="91425" marT="91425" marB="91425"/>
                </a:tc>
                <a:tc>
                  <a:txBody>
                    <a:bodyPr/>
                    <a:lstStyle/>
                    <a:p>
                      <a:pPr marL="0" lvl="0" indent="0" algn="l" rtl="0">
                        <a:spcBef>
                          <a:spcPts val="0"/>
                        </a:spcBef>
                        <a:spcAft>
                          <a:spcPts val="0"/>
                        </a:spcAft>
                        <a:buNone/>
                      </a:pPr>
                      <a:endParaRPr sz="1200">
                        <a:solidFill>
                          <a:schemeClr val="lt1"/>
                        </a:solidFill>
                      </a:endParaRPr>
                    </a:p>
                  </a:txBody>
                  <a:tcPr marL="91425" marR="91425" marT="91425" marB="91425"/>
                </a:tc>
                <a:tc>
                  <a:txBody>
                    <a:bodyPr/>
                    <a:lstStyle/>
                    <a:p>
                      <a:pPr marL="0" lvl="0" indent="0" algn="l" rtl="0">
                        <a:spcBef>
                          <a:spcPts val="0"/>
                        </a:spcBef>
                        <a:spcAft>
                          <a:spcPts val="0"/>
                        </a:spcAft>
                        <a:buNone/>
                      </a:pPr>
                      <a:endParaRPr sz="1200" dirty="0">
                        <a:solidFill>
                          <a:schemeClr val="lt1"/>
                        </a:solidFill>
                      </a:endParaRPr>
                    </a:p>
                  </a:txBody>
                  <a:tcPr marL="91425" marR="91425" marT="91425" marB="91425"/>
                </a:tc>
                <a:extLst>
                  <a:ext uri="{0D108BD9-81ED-4DB2-BD59-A6C34878D82A}">
                    <a16:rowId xmlns:a16="http://schemas.microsoft.com/office/drawing/2014/main" val="10002"/>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20"/>
          <p:cNvSpPr txBox="1">
            <a:spLocks noGrp="1"/>
          </p:cNvSpPr>
          <p:nvPr>
            <p:ph type="title"/>
          </p:nvPr>
        </p:nvSpPr>
        <p:spPr>
          <a:xfrm>
            <a:off x="0" y="120050"/>
            <a:ext cx="91440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dirty="0" err="1"/>
              <a:t>Kmeans</a:t>
            </a:r>
            <a:r>
              <a:rPr lang="en-GB" sz="2400" dirty="0"/>
              <a:t> Clusters</a:t>
            </a:r>
            <a:endParaRPr sz="2400" dirty="0"/>
          </a:p>
        </p:txBody>
      </p:sp>
      <p:pic>
        <p:nvPicPr>
          <p:cNvPr id="340" name="Google Shape;340;p20"/>
          <p:cNvPicPr preferRelativeResize="0"/>
          <p:nvPr/>
        </p:nvPicPr>
        <p:blipFill>
          <a:blip r:embed="rId3">
            <a:alphaModFix/>
          </a:blip>
          <a:stretch>
            <a:fillRect/>
          </a:stretch>
        </p:blipFill>
        <p:spPr>
          <a:xfrm>
            <a:off x="0" y="643550"/>
            <a:ext cx="9144000" cy="4499951"/>
          </a:xfrm>
          <a:prstGeom prst="rect">
            <a:avLst/>
          </a:prstGeom>
          <a:noFill/>
          <a:ln>
            <a:noFill/>
          </a:ln>
        </p:spPr>
      </p:pic>
    </p:spTree>
    <p:extLst>
      <p:ext uri="{BB962C8B-B14F-4D97-AF65-F5344CB8AC3E}">
        <p14:creationId xmlns:p14="http://schemas.microsoft.com/office/powerpoint/2010/main" val="1592838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19"/>
          <p:cNvSpPr txBox="1">
            <a:spLocks noGrp="1"/>
          </p:cNvSpPr>
          <p:nvPr>
            <p:ph type="title"/>
          </p:nvPr>
        </p:nvSpPr>
        <p:spPr>
          <a:xfrm>
            <a:off x="0" y="120050"/>
            <a:ext cx="91440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MODEL COMPARISON</a:t>
            </a:r>
            <a:endParaRPr sz="2400"/>
          </a:p>
        </p:txBody>
      </p:sp>
      <p:pic>
        <p:nvPicPr>
          <p:cNvPr id="6" name="Picture 5">
            <a:extLst>
              <a:ext uri="{FF2B5EF4-FFF2-40B4-BE49-F238E27FC236}">
                <a16:creationId xmlns:a16="http://schemas.microsoft.com/office/drawing/2014/main" id="{2241D91D-E328-66D1-A9FB-1BEBF9491240}"/>
              </a:ext>
            </a:extLst>
          </p:cNvPr>
          <p:cNvPicPr>
            <a:picLocks noChangeAspect="1"/>
          </p:cNvPicPr>
          <p:nvPr/>
        </p:nvPicPr>
        <p:blipFill>
          <a:blip r:embed="rId3"/>
          <a:stretch>
            <a:fillRect/>
          </a:stretch>
        </p:blipFill>
        <p:spPr>
          <a:xfrm>
            <a:off x="1423164" y="867660"/>
            <a:ext cx="6400800" cy="3683189"/>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21"/>
          <p:cNvSpPr txBox="1">
            <a:spLocks noGrp="1"/>
          </p:cNvSpPr>
          <p:nvPr>
            <p:ph type="title"/>
          </p:nvPr>
        </p:nvSpPr>
        <p:spPr>
          <a:xfrm>
            <a:off x="0" y="120050"/>
            <a:ext cx="9144000" cy="52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sz="2400"/>
              <a:t>LIMITATIONS</a:t>
            </a:r>
            <a:endParaRPr sz="2400"/>
          </a:p>
        </p:txBody>
      </p:sp>
      <p:sp>
        <p:nvSpPr>
          <p:cNvPr id="346" name="Google Shape;346;p21"/>
          <p:cNvSpPr txBox="1">
            <a:spLocks noGrp="1"/>
          </p:cNvSpPr>
          <p:nvPr>
            <p:ph type="body" idx="1"/>
          </p:nvPr>
        </p:nvSpPr>
        <p:spPr>
          <a:xfrm>
            <a:off x="2085875" y="643550"/>
            <a:ext cx="6681600" cy="3884400"/>
          </a:xfrm>
          <a:prstGeom prst="rect">
            <a:avLst/>
          </a:prstGeom>
        </p:spPr>
        <p:txBody>
          <a:bodyPr spcFirstLastPara="1" wrap="square" lIns="91425" tIns="91425" rIns="91425" bIns="91425" anchor="t" anchorCtr="0">
            <a:normAutofit lnSpcReduction="10000"/>
          </a:bodyPr>
          <a:lstStyle/>
          <a:p>
            <a:pPr marL="457200" lvl="0" indent="-330200" algn="l" rtl="0">
              <a:lnSpc>
                <a:spcPct val="150000"/>
              </a:lnSpc>
              <a:spcBef>
                <a:spcPts val="600"/>
              </a:spcBef>
              <a:spcAft>
                <a:spcPts val="0"/>
              </a:spcAft>
              <a:buSzPts val="1600"/>
              <a:buFont typeface="Arial"/>
              <a:buChar char="●"/>
            </a:pPr>
            <a:r>
              <a:rPr lang="en-GB" sz="1600">
                <a:latin typeface="Arial"/>
                <a:ea typeface="Arial"/>
                <a:cs typeface="Arial"/>
                <a:sym typeface="Arial"/>
              </a:rPr>
              <a:t>Small dataset</a:t>
            </a:r>
            <a:endParaRPr sz="16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GB" sz="1600">
                <a:latin typeface="Arial"/>
                <a:ea typeface="Arial"/>
                <a:cs typeface="Arial"/>
                <a:sym typeface="Arial"/>
              </a:rPr>
              <a:t>Lack of representativeness of larger population</a:t>
            </a:r>
            <a:endParaRPr sz="16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GB" sz="1600">
                <a:latin typeface="Arial"/>
                <a:ea typeface="Arial"/>
                <a:cs typeface="Arial"/>
                <a:sym typeface="Arial"/>
              </a:rPr>
              <a:t>Limited scope and insights derived</a:t>
            </a:r>
            <a:endParaRPr sz="16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GB" sz="1600">
                <a:latin typeface="Arial"/>
                <a:ea typeface="Arial"/>
                <a:cs typeface="Arial"/>
                <a:sym typeface="Arial"/>
              </a:rPr>
              <a:t>Poorer generalisability &amp; transferability</a:t>
            </a:r>
            <a:endParaRPr sz="1600">
              <a:latin typeface="Arial"/>
              <a:ea typeface="Arial"/>
              <a:cs typeface="Arial"/>
              <a:sym typeface="Arial"/>
            </a:endParaRPr>
          </a:p>
          <a:p>
            <a:pPr marL="0" lvl="0" indent="0" algn="l" rtl="0">
              <a:lnSpc>
                <a:spcPct val="150000"/>
              </a:lnSpc>
              <a:spcBef>
                <a:spcPts val="600"/>
              </a:spcBef>
              <a:spcAft>
                <a:spcPts val="0"/>
              </a:spcAft>
              <a:buNone/>
            </a:pPr>
            <a:endParaRPr sz="800">
              <a:latin typeface="Arial"/>
              <a:ea typeface="Arial"/>
              <a:cs typeface="Arial"/>
              <a:sym typeface="Arial"/>
            </a:endParaRPr>
          </a:p>
          <a:p>
            <a:pPr marL="457200" lvl="0" indent="-330200" algn="l" rtl="0">
              <a:lnSpc>
                <a:spcPct val="150000"/>
              </a:lnSpc>
              <a:spcBef>
                <a:spcPts val="600"/>
              </a:spcBef>
              <a:spcAft>
                <a:spcPts val="0"/>
              </a:spcAft>
              <a:buSzPts val="1600"/>
              <a:buFont typeface="Arial"/>
              <a:buChar char="●"/>
            </a:pPr>
            <a:r>
              <a:rPr lang="en-GB" sz="1600">
                <a:latin typeface="Arial"/>
                <a:ea typeface="Arial"/>
                <a:cs typeface="Arial"/>
                <a:sym typeface="Arial"/>
              </a:rPr>
              <a:t>Synthetic data</a:t>
            </a:r>
            <a:endParaRPr sz="1600">
              <a:latin typeface="Arial"/>
              <a:ea typeface="Arial"/>
              <a:cs typeface="Arial"/>
              <a:sym typeface="Arial"/>
            </a:endParaRPr>
          </a:p>
          <a:p>
            <a:pPr marL="914400" lvl="1" indent="-330200" algn="l" rtl="0">
              <a:lnSpc>
                <a:spcPct val="150000"/>
              </a:lnSpc>
              <a:spcBef>
                <a:spcPts val="0"/>
              </a:spcBef>
              <a:spcAft>
                <a:spcPts val="0"/>
              </a:spcAft>
              <a:buSzPts val="1600"/>
              <a:buChar char="○"/>
            </a:pPr>
            <a:r>
              <a:rPr lang="en-GB" sz="1600">
                <a:latin typeface="Arial"/>
                <a:ea typeface="Arial"/>
                <a:cs typeface="Arial"/>
                <a:sym typeface="Arial"/>
              </a:rPr>
              <a:t>Does not reflect real-world market data</a:t>
            </a:r>
            <a:endParaRPr sz="1600">
              <a:latin typeface="Arial"/>
              <a:ea typeface="Arial"/>
              <a:cs typeface="Arial"/>
              <a:sym typeface="Arial"/>
            </a:endParaRPr>
          </a:p>
          <a:p>
            <a:pPr marL="914400" lvl="1" indent="-330200" algn="l" rtl="0">
              <a:lnSpc>
                <a:spcPct val="150000"/>
              </a:lnSpc>
              <a:spcBef>
                <a:spcPts val="0"/>
              </a:spcBef>
              <a:spcAft>
                <a:spcPts val="0"/>
              </a:spcAft>
              <a:buSzPts val="1600"/>
              <a:buChar char="○"/>
            </a:pPr>
            <a:r>
              <a:rPr lang="en-GB" sz="1600">
                <a:latin typeface="Arial"/>
                <a:ea typeface="Arial"/>
                <a:cs typeface="Arial"/>
                <a:sym typeface="Arial"/>
              </a:rPr>
              <a:t>May miss subtle nuances or potential anomalies in real-world data</a:t>
            </a:r>
            <a:endParaRPr sz="1600">
              <a:latin typeface="Arial"/>
              <a:ea typeface="Arial"/>
              <a:cs typeface="Arial"/>
              <a:sym typeface="Arial"/>
            </a:endParaRPr>
          </a:p>
          <a:p>
            <a:pPr marL="914400" lvl="1" indent="-330200" algn="l" rtl="0">
              <a:lnSpc>
                <a:spcPct val="150000"/>
              </a:lnSpc>
              <a:spcBef>
                <a:spcPts val="0"/>
              </a:spcBef>
              <a:spcAft>
                <a:spcPts val="0"/>
              </a:spcAft>
              <a:buSzPts val="1600"/>
              <a:buFont typeface="Arial"/>
              <a:buChar char="○"/>
            </a:pPr>
            <a:r>
              <a:rPr lang="en-GB" sz="1600">
                <a:latin typeface="Arial"/>
                <a:ea typeface="Arial"/>
                <a:cs typeface="Arial"/>
                <a:sym typeface="Arial"/>
              </a:rPr>
              <a:t>Therefore, may not be completely accurate or reliable</a:t>
            </a:r>
            <a:endParaRPr sz="1600">
              <a:latin typeface="Arial"/>
              <a:ea typeface="Arial"/>
              <a:cs typeface="Arial"/>
              <a:sym typeface="Arial"/>
            </a:endParaRPr>
          </a:p>
        </p:txBody>
      </p:sp>
      <p:pic>
        <p:nvPicPr>
          <p:cNvPr id="347" name="Google Shape;347;p21"/>
          <p:cNvPicPr preferRelativeResize="0"/>
          <p:nvPr/>
        </p:nvPicPr>
        <p:blipFill>
          <a:blip r:embed="rId3">
            <a:alphaModFix/>
          </a:blip>
          <a:stretch>
            <a:fillRect/>
          </a:stretch>
        </p:blipFill>
        <p:spPr>
          <a:xfrm>
            <a:off x="576125" y="883825"/>
            <a:ext cx="1302000" cy="1302000"/>
          </a:xfrm>
          <a:prstGeom prst="ellipse">
            <a:avLst/>
          </a:prstGeom>
          <a:noFill/>
          <a:ln>
            <a:noFill/>
          </a:ln>
        </p:spPr>
      </p:pic>
      <p:pic>
        <p:nvPicPr>
          <p:cNvPr id="348" name="Google Shape;348;p21"/>
          <p:cNvPicPr preferRelativeResize="0"/>
          <p:nvPr/>
        </p:nvPicPr>
        <p:blipFill>
          <a:blip r:embed="rId4">
            <a:alphaModFix/>
          </a:blip>
          <a:stretch>
            <a:fillRect/>
          </a:stretch>
        </p:blipFill>
        <p:spPr>
          <a:xfrm>
            <a:off x="368375" y="3038750"/>
            <a:ext cx="1717500" cy="966300"/>
          </a:xfrm>
          <a:prstGeom prst="roundRect">
            <a:avLst>
              <a:gd name="adj" fmla="val 16667"/>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504</Words>
  <Application>Microsoft Office PowerPoint</Application>
  <PresentationFormat>On-screen Show (16:9)</PresentationFormat>
  <Paragraphs>86</Paragraphs>
  <Slides>11</Slides>
  <Notes>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Lexend</vt:lpstr>
      <vt:lpstr>Arial</vt:lpstr>
      <vt:lpstr>Verdana</vt:lpstr>
      <vt:lpstr>Nunito</vt:lpstr>
      <vt:lpstr>Helvetica Neue</vt:lpstr>
      <vt:lpstr>Maven Pro</vt:lpstr>
      <vt:lpstr>Momentum</vt:lpstr>
      <vt:lpstr>Are You Creditworthy?</vt:lpstr>
      <vt:lpstr>AIM</vt:lpstr>
      <vt:lpstr>DATA SOURCE</vt:lpstr>
      <vt:lpstr>METHODOLOGY</vt:lpstr>
      <vt:lpstr>RANDOM FOREST (1)</vt:lpstr>
      <vt:lpstr>NEURAL NETWORK</vt:lpstr>
      <vt:lpstr>Kmeans Clusters</vt:lpstr>
      <vt:lpstr>MODEL COMPARISON</vt:lpstr>
      <vt:lpstr>LIMITATIONS</vt:lpstr>
      <vt:lpstr>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Alicia Jiang</cp:lastModifiedBy>
  <cp:revision>1</cp:revision>
  <dcterms:modified xsi:type="dcterms:W3CDTF">2024-06-09T02:53:03Z</dcterms:modified>
</cp:coreProperties>
</file>